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media/image57.png" ContentType="image/png"/>
  <Override PartName="/ppt/media/image28.jpeg" ContentType="image/jpeg"/>
  <Override PartName="/ppt/media/image1.png" ContentType="image/png"/>
  <Override PartName="/ppt/media/image58.png" ContentType="image/png"/>
  <Override PartName="/ppt/media/image2.png" ContentType="image/png"/>
  <Override PartName="/ppt/media/image59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34.jpeg" ContentType="image/jpeg"/>
  <Override PartName="/ppt/media/image7.png" ContentType="image/png"/>
  <Override PartName="/ppt/media/image8.png" ContentType="image/png"/>
  <Override PartName="/ppt/media/image23.jpeg" ContentType="image/jpe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35.jpeg" ContentType="image/jpeg"/>
  <Override PartName="/ppt/media/image16.png" ContentType="image/png"/>
  <Override PartName="/ppt/media/image17.png" ContentType="image/png"/>
  <Override PartName="/ppt/media/image18.png" ContentType="image/png"/>
  <Override PartName="/ppt/media/image19.jpeg" ContentType="image/jpeg"/>
  <Override PartName="/ppt/media/image20.png" ContentType="image/png"/>
  <Override PartName="/ppt/media/image21.jpeg" ContentType="image/jpeg"/>
  <Override PartName="/ppt/media/image54.png" ContentType="image/png"/>
  <Override PartName="/ppt/media/image22.jpeg" ContentType="image/jpeg"/>
  <Override PartName="/ppt/media/image64.png" ContentType="image/png"/>
  <Override PartName="/ppt/media/image24.png" ContentType="image/png"/>
  <Override PartName="/ppt/media/image25.jpeg" ContentType="image/jpeg"/>
  <Override PartName="/ppt/media/image27.png" ContentType="image/png"/>
  <Override PartName="/ppt/media/image26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jpeg" ContentType="image/jpeg"/>
  <Override PartName="/ppt/media/image62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5.png" ContentType="image/png"/>
  <Override PartName="/ppt/media/image56.png" ContentType="image/png"/>
  <Override PartName="/ppt/media/image60.png" ContentType="image/png"/>
  <Override PartName="/ppt/media/image61.png" ContentType="image/png"/>
  <Override PartName="/ppt/media/image63.png" ContentType="image/png"/>
  <Override PartName="/ppt/media/image65.png" ContentType="image/png"/>
  <Override PartName="/ppt/media/image66.png" ContentType="image/png"/>
  <Override PartName="/ppt/media/image67.png" ContentType="image/png"/>
  <Override PartName="/ppt/media/image68.png" ContentType="image/png"/>
  <Override PartName="/ppt/media/image69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7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8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6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7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8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9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5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6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1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2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6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7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8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9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6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7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4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9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2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3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8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6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1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9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4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5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6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7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8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4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4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4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5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5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5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5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57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58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6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1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6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9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70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7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73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74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75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76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77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2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2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27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3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32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33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36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37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0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1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4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4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7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8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9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5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2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3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4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5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6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6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6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65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6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70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71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7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74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75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7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7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79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82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85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86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87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0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1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2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3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4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1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2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3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0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31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41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2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80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81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82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4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9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3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8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1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6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7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8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09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110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1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7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8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9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20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21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22" name="PlaceHolder 4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160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161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162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3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4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5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6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7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8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9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0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1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2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3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4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5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6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7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8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9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0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1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2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3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4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5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6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7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8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89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190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1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2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3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4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5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6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7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8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9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200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01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02" name="PlaceHolder 4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1567800"/>
          </a:xfrm>
          <a:prstGeom prst="rect">
            <a:avLst/>
          </a:prstGeom>
        </p:spPr>
        <p:txBody>
          <a:bodyPr lIns="0" rIns="0" tIns="0" bIns="0">
            <a:normAutofit fontScale="42000"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03" name="PlaceHolder 4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560" cy="1567800"/>
          </a:xfrm>
          <a:prstGeom prst="rect">
            <a:avLst/>
          </a:prstGeom>
        </p:spPr>
        <p:txBody>
          <a:bodyPr lIns="0" rIns="0" tIns="0" bIns="0">
            <a:normAutofit fontScale="42000"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241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242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243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5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6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7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8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9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0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1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3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4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5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6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7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8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9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0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1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2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3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4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5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6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7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8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9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270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271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2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3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4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5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6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7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8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9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0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281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82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83" name="PlaceHolder 4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321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322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323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4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5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6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7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8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9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0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1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2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3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4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5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6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7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8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9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0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1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2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3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4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5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6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7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8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9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50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351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2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3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4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5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6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7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8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9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0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361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62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400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401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402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3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4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5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6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7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8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9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0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1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2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3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4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5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6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7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8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9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0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1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2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3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4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5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6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7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8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429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430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1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2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3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4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5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6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7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8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9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440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41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479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480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481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2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3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4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5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6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7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8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9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0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1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2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3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4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5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6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7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8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9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0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1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2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3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4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5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6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7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508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509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0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1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2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3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4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5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6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7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8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519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520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5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jpeg"/><Relationship Id="rId6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jpeg"/><Relationship Id="rId4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image" Target="../media/image35.jpeg"/><Relationship Id="rId3" Type="http://schemas.openxmlformats.org/officeDocument/2006/relationships/slideLayout" Target="../slideLayouts/slideLayout40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Relationship Id="rId6" Type="http://schemas.openxmlformats.org/officeDocument/2006/relationships/slideLayout" Target="../slideLayouts/slideLayout4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image" Target="../media/image51.png"/><Relationship Id="rId3" Type="http://schemas.openxmlformats.org/officeDocument/2006/relationships/image" Target="../media/image52.png"/><Relationship Id="rId4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6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slideLayout" Target="../slideLayouts/slideLayout49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6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image" Target="../media/image57.png"/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image" Target="../media/image61.png"/><Relationship Id="rId3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image" Target="../media/image63.png"/><Relationship Id="rId3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image" Target="../media/image65.png"/><Relationship Id="rId3" Type="http://schemas.openxmlformats.org/officeDocument/2006/relationships/slideLayout" Target="../slideLayouts/slideLayout49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image" Target="../media/image67.png"/><Relationship Id="rId3" Type="http://schemas.openxmlformats.org/officeDocument/2006/relationships/slideLayout" Target="../slideLayouts/slideLayout49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image" Target="../media/image69.png"/><Relationship Id="rId3" Type="http://schemas.openxmlformats.org/officeDocument/2006/relationships/slideLayout" Target="../slideLayouts/slideLayout49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7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hyperlink" Target="https://www.indeed.com/career-advice/career-development/user-interface" TargetMode="External"/><Relationship Id="rId2" Type="http://schemas.openxmlformats.org/officeDocument/2006/relationships/hyperlink" Target="https://docs.unity3d.com/Manual/index.html" TargetMode="External"/><Relationship Id="rId3" Type="http://schemas.openxmlformats.org/officeDocument/2006/relationships/slideLayout" Target="../slideLayouts/slideLayout8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image" Target="../media/image23.jpe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slideLayout" Target="../slideLayouts/slideLayout1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jpeg"/><Relationship Id="rId3" Type="http://schemas.openxmlformats.org/officeDocument/2006/relationships/slideLayout" Target="../slideLayouts/slideLayout1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5" name="Picture 2" descr=""/>
          <p:cNvPicPr/>
          <p:nvPr/>
        </p:nvPicPr>
        <p:blipFill>
          <a:blip r:embed="rId2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596" name="Group 1"/>
          <p:cNvGrpSpPr/>
          <p:nvPr/>
        </p:nvGrpSpPr>
        <p:grpSpPr>
          <a:xfrm>
            <a:off x="360" y="360"/>
            <a:ext cx="1905120" cy="5669280"/>
            <a:chOff x="360" y="360"/>
            <a:chExt cx="1905120" cy="5669280"/>
          </a:xfrm>
        </p:grpSpPr>
        <p:sp>
          <p:nvSpPr>
            <p:cNvPr id="597" name="CustomShape 2"/>
            <p:cNvSpPr/>
            <p:nvPr/>
          </p:nvSpPr>
          <p:spPr>
            <a:xfrm>
              <a:off x="1000440" y="4320"/>
              <a:ext cx="18720" cy="1802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8" name="CustomShape 3"/>
            <p:cNvSpPr/>
            <p:nvPr/>
          </p:nvSpPr>
          <p:spPr>
            <a:xfrm>
              <a:off x="933480" y="179964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9" name="CustomShape 4"/>
            <p:cNvSpPr/>
            <p:nvPr/>
          </p:nvSpPr>
          <p:spPr>
            <a:xfrm>
              <a:off x="929520" y="3324960"/>
              <a:ext cx="15696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0" name="CustomShape 5"/>
            <p:cNvSpPr/>
            <p:nvPr/>
          </p:nvSpPr>
          <p:spPr>
            <a:xfrm>
              <a:off x="342720" y="7920"/>
              <a:ext cx="23040" cy="370476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1" name="CustomShape 6"/>
            <p:cNvSpPr/>
            <p:nvPr/>
          </p:nvSpPr>
          <p:spPr>
            <a:xfrm>
              <a:off x="275760" y="3705480"/>
              <a:ext cx="15696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2" name="CustomShape 7"/>
            <p:cNvSpPr/>
            <p:nvPr/>
          </p:nvSpPr>
          <p:spPr>
            <a:xfrm>
              <a:off x="157680" y="7920"/>
              <a:ext cx="125280" cy="75024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3" name="CustomShape 8"/>
            <p:cNvSpPr/>
            <p:nvPr/>
          </p:nvSpPr>
          <p:spPr>
            <a:xfrm>
              <a:off x="1067400" y="12240"/>
              <a:ext cx="310320" cy="1488960"/>
            </a:xfrm>
            <a:custGeom>
              <a:avLst/>
              <a:gdLst/>
              <a:ah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4" name="CustomShape 9"/>
            <p:cNvSpPr/>
            <p:nvPr/>
          </p:nvSpPr>
          <p:spPr>
            <a:xfrm>
              <a:off x="1323360" y="1490040"/>
              <a:ext cx="15660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5" name="CustomShape 10"/>
            <p:cNvSpPr/>
            <p:nvPr/>
          </p:nvSpPr>
          <p:spPr>
            <a:xfrm>
              <a:off x="1141920" y="7920"/>
              <a:ext cx="306720" cy="117828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6" name="CustomShape 11"/>
            <p:cNvSpPr/>
            <p:nvPr/>
          </p:nvSpPr>
          <p:spPr>
            <a:xfrm>
              <a:off x="1358640" y="360"/>
              <a:ext cx="125280" cy="75420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7" name="CustomShape 12"/>
            <p:cNvSpPr/>
            <p:nvPr/>
          </p:nvSpPr>
          <p:spPr>
            <a:xfrm>
              <a:off x="1394280" y="117504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8" name="CustomShape 13"/>
            <p:cNvSpPr/>
            <p:nvPr/>
          </p:nvSpPr>
          <p:spPr>
            <a:xfrm>
              <a:off x="1394280" y="74700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9" name="CustomShape 14"/>
            <p:cNvSpPr/>
            <p:nvPr/>
          </p:nvSpPr>
          <p:spPr>
            <a:xfrm>
              <a:off x="1441440" y="4320"/>
              <a:ext cx="345960" cy="430920"/>
            </a:xfrm>
            <a:custGeom>
              <a:avLst/>
              <a:gdLst/>
              <a:ah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0" name="CustomShape 15"/>
            <p:cNvSpPr/>
            <p:nvPr/>
          </p:nvSpPr>
          <p:spPr>
            <a:xfrm>
              <a:off x="1752480" y="404640"/>
              <a:ext cx="133200" cy="12132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1" name="CustomShape 16"/>
            <p:cNvSpPr/>
            <p:nvPr/>
          </p:nvSpPr>
          <p:spPr>
            <a:xfrm>
              <a:off x="787680" y="4320"/>
              <a:ext cx="125280" cy="74988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2" name="CustomShape 17"/>
            <p:cNvSpPr/>
            <p:nvPr/>
          </p:nvSpPr>
          <p:spPr>
            <a:xfrm>
              <a:off x="717120" y="74700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3" name="CustomShape 18"/>
            <p:cNvSpPr/>
            <p:nvPr/>
          </p:nvSpPr>
          <p:spPr>
            <a:xfrm>
              <a:off x="736560" y="1285200"/>
              <a:ext cx="15696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4" name="CustomShape 19"/>
            <p:cNvSpPr/>
            <p:nvPr/>
          </p:nvSpPr>
          <p:spPr>
            <a:xfrm>
              <a:off x="610920" y="4649040"/>
              <a:ext cx="278640" cy="1004760"/>
            </a:xfrm>
            <a:custGeom>
              <a:avLst/>
              <a:gdLst/>
              <a:ah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5" name="CustomShape 20"/>
            <p:cNvSpPr/>
            <p:nvPr/>
          </p:nvSpPr>
          <p:spPr>
            <a:xfrm>
              <a:off x="535680" y="4530960"/>
              <a:ext cx="129600" cy="129240"/>
            </a:xfrm>
            <a:custGeom>
              <a:avLst/>
              <a:gdLst/>
              <a:ah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6" name="CustomShape 21"/>
            <p:cNvSpPr/>
            <p:nvPr/>
          </p:nvSpPr>
          <p:spPr>
            <a:xfrm>
              <a:off x="55440" y="74700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7" name="CustomShape 22"/>
            <p:cNvSpPr/>
            <p:nvPr/>
          </p:nvSpPr>
          <p:spPr>
            <a:xfrm>
              <a:off x="360" y="3222360"/>
              <a:ext cx="109440" cy="219960"/>
            </a:xfrm>
            <a:custGeom>
              <a:avLst/>
              <a:gdLst/>
              <a:ah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8" name="CustomShape 23"/>
            <p:cNvSpPr/>
            <p:nvPr/>
          </p:nvSpPr>
          <p:spPr>
            <a:xfrm>
              <a:off x="55440" y="3431160"/>
              <a:ext cx="15660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9" name="CustomShape 24"/>
            <p:cNvSpPr/>
            <p:nvPr/>
          </p:nvSpPr>
          <p:spPr>
            <a:xfrm>
              <a:off x="360" y="1360080"/>
              <a:ext cx="109440" cy="222480"/>
            </a:xfrm>
            <a:custGeom>
              <a:avLst/>
              <a:gdLst/>
              <a:ah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0" name="CustomShape 25"/>
            <p:cNvSpPr/>
            <p:nvPr/>
          </p:nvSpPr>
          <p:spPr>
            <a:xfrm>
              <a:off x="55440" y="121428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1" name="CustomShape 26"/>
            <p:cNvSpPr/>
            <p:nvPr/>
          </p:nvSpPr>
          <p:spPr>
            <a:xfrm>
              <a:off x="574920" y="4320"/>
              <a:ext cx="255240" cy="1288080"/>
            </a:xfrm>
            <a:custGeom>
              <a:avLst/>
              <a:gdLst/>
              <a:ah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2" name="CustomShape 27"/>
            <p:cNvSpPr/>
            <p:nvPr/>
          </p:nvSpPr>
          <p:spPr>
            <a:xfrm>
              <a:off x="47520" y="4036320"/>
              <a:ext cx="15696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3" name="CustomShape 28"/>
            <p:cNvSpPr/>
            <p:nvPr/>
          </p:nvSpPr>
          <p:spPr>
            <a:xfrm>
              <a:off x="114480" y="4184640"/>
              <a:ext cx="251640" cy="1469160"/>
            </a:xfrm>
            <a:custGeom>
              <a:avLst/>
              <a:gdLst/>
              <a:ah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4" name="CustomShape 29"/>
            <p:cNvSpPr/>
            <p:nvPr/>
          </p:nvSpPr>
          <p:spPr>
            <a:xfrm>
              <a:off x="464760" y="5317200"/>
              <a:ext cx="156960" cy="1558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5" name="CustomShape 30"/>
            <p:cNvSpPr/>
            <p:nvPr/>
          </p:nvSpPr>
          <p:spPr>
            <a:xfrm>
              <a:off x="531720" y="5465520"/>
              <a:ext cx="19080" cy="20016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6" name="CustomShape 31"/>
            <p:cNvSpPr/>
            <p:nvPr/>
          </p:nvSpPr>
          <p:spPr>
            <a:xfrm>
              <a:off x="63360" y="5317200"/>
              <a:ext cx="156960" cy="1558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7" name="CustomShape 32"/>
            <p:cNvSpPr/>
            <p:nvPr/>
          </p:nvSpPr>
          <p:spPr>
            <a:xfrm>
              <a:off x="360" y="4943160"/>
              <a:ext cx="156600" cy="381240"/>
            </a:xfrm>
            <a:custGeom>
              <a:avLst/>
              <a:gdLst/>
              <a:ah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8" name="CustomShape 33"/>
            <p:cNvSpPr/>
            <p:nvPr/>
          </p:nvSpPr>
          <p:spPr>
            <a:xfrm>
              <a:off x="839160" y="1490040"/>
              <a:ext cx="176400" cy="623880"/>
            </a:xfrm>
            <a:custGeom>
              <a:avLst/>
              <a:gdLst/>
              <a:ah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9" name="CustomShape 34"/>
            <p:cNvSpPr/>
            <p:nvPr/>
          </p:nvSpPr>
          <p:spPr>
            <a:xfrm>
              <a:off x="775800" y="2107080"/>
              <a:ext cx="137160" cy="131760"/>
            </a:xfrm>
            <a:custGeom>
              <a:avLst/>
              <a:gdLst/>
              <a:ah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0" name="CustomShape 35"/>
            <p:cNvSpPr/>
            <p:nvPr/>
          </p:nvSpPr>
          <p:spPr>
            <a:xfrm>
              <a:off x="492480" y="4320"/>
              <a:ext cx="527040" cy="3327840"/>
            </a:xfrm>
            <a:custGeom>
              <a:avLst/>
              <a:gdLst/>
              <a:ah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1" name="CustomShape 36"/>
            <p:cNvSpPr/>
            <p:nvPr/>
          </p:nvSpPr>
          <p:spPr>
            <a:xfrm>
              <a:off x="1012320" y="1143360"/>
              <a:ext cx="117360" cy="39312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2" name="CustomShape 37"/>
            <p:cNvSpPr/>
            <p:nvPr/>
          </p:nvSpPr>
          <p:spPr>
            <a:xfrm>
              <a:off x="1075320" y="1529280"/>
              <a:ext cx="90000" cy="8856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3" name="CustomShape 38"/>
            <p:cNvSpPr/>
            <p:nvPr/>
          </p:nvSpPr>
          <p:spPr>
            <a:xfrm>
              <a:off x="232920" y="2826000"/>
              <a:ext cx="117360" cy="392040"/>
            </a:xfrm>
            <a:custGeom>
              <a:avLst/>
              <a:gdLst/>
              <a:ah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4" name="CustomShape 39"/>
            <p:cNvSpPr/>
            <p:nvPr/>
          </p:nvSpPr>
          <p:spPr>
            <a:xfrm>
              <a:off x="196920" y="3210480"/>
              <a:ext cx="90000" cy="9000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5" name="CustomShape 40"/>
            <p:cNvSpPr/>
            <p:nvPr/>
          </p:nvSpPr>
          <p:spPr>
            <a:xfrm>
              <a:off x="4320" y="1791720"/>
              <a:ext cx="93960" cy="373680"/>
            </a:xfrm>
            <a:custGeom>
              <a:avLst/>
              <a:gdLst/>
              <a:ah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6" name="CustomShape 41"/>
            <p:cNvSpPr/>
            <p:nvPr/>
          </p:nvSpPr>
          <p:spPr>
            <a:xfrm>
              <a:off x="43920" y="1708920"/>
              <a:ext cx="89640" cy="9000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7" name="CustomShape 42"/>
            <p:cNvSpPr/>
            <p:nvPr/>
          </p:nvSpPr>
          <p:spPr>
            <a:xfrm>
              <a:off x="1016280" y="3854880"/>
              <a:ext cx="18720" cy="18028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8" name="CustomShape 43"/>
            <p:cNvSpPr/>
            <p:nvPr/>
          </p:nvSpPr>
          <p:spPr>
            <a:xfrm>
              <a:off x="1090800" y="4168800"/>
              <a:ext cx="306360" cy="1488960"/>
            </a:xfrm>
            <a:custGeom>
              <a:avLst/>
              <a:gdLst/>
              <a:ah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9" name="CustomShape 44"/>
            <p:cNvSpPr/>
            <p:nvPr/>
          </p:nvSpPr>
          <p:spPr>
            <a:xfrm>
              <a:off x="949320" y="370548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0" name="CustomShape 45"/>
            <p:cNvSpPr/>
            <p:nvPr/>
          </p:nvSpPr>
          <p:spPr>
            <a:xfrm>
              <a:off x="677520" y="3293280"/>
              <a:ext cx="286920" cy="2364480"/>
            </a:xfrm>
            <a:custGeom>
              <a:avLst/>
              <a:gdLst/>
              <a:ah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1" name="CustomShape 46"/>
            <p:cNvSpPr/>
            <p:nvPr/>
          </p:nvSpPr>
          <p:spPr>
            <a:xfrm>
              <a:off x="602640" y="3147840"/>
              <a:ext cx="156960" cy="1566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2" name="CustomShape 47"/>
            <p:cNvSpPr/>
            <p:nvPr/>
          </p:nvSpPr>
          <p:spPr>
            <a:xfrm>
              <a:off x="1342800" y="4024440"/>
              <a:ext cx="15696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3" name="CustomShape 48"/>
            <p:cNvSpPr/>
            <p:nvPr/>
          </p:nvSpPr>
          <p:spPr>
            <a:xfrm>
              <a:off x="1162080" y="4483800"/>
              <a:ext cx="306360" cy="117828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4" name="CustomShape 49"/>
            <p:cNvSpPr/>
            <p:nvPr/>
          </p:nvSpPr>
          <p:spPr>
            <a:xfrm>
              <a:off x="1378440" y="4915440"/>
              <a:ext cx="125280" cy="75420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5" name="CustomShape 50"/>
            <p:cNvSpPr/>
            <p:nvPr/>
          </p:nvSpPr>
          <p:spPr>
            <a:xfrm>
              <a:off x="1413720" y="4338000"/>
              <a:ext cx="15696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6" name="CustomShape 51"/>
            <p:cNvSpPr/>
            <p:nvPr/>
          </p:nvSpPr>
          <p:spPr>
            <a:xfrm>
              <a:off x="1413720" y="4766040"/>
              <a:ext cx="15696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7" name="CustomShape 52"/>
            <p:cNvSpPr/>
            <p:nvPr/>
          </p:nvSpPr>
          <p:spPr>
            <a:xfrm>
              <a:off x="1461240" y="5234400"/>
              <a:ext cx="345600" cy="435240"/>
            </a:xfrm>
            <a:custGeom>
              <a:avLst/>
              <a:gdLst/>
              <a:ah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8" name="CustomShape 53"/>
            <p:cNvSpPr/>
            <p:nvPr/>
          </p:nvSpPr>
          <p:spPr>
            <a:xfrm>
              <a:off x="1775880" y="5144040"/>
              <a:ext cx="129600" cy="12132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9" name="CustomShape 54"/>
            <p:cNvSpPr/>
            <p:nvPr/>
          </p:nvSpPr>
          <p:spPr>
            <a:xfrm>
              <a:off x="417600" y="7920"/>
              <a:ext cx="192240" cy="4219200"/>
            </a:xfrm>
            <a:custGeom>
              <a:avLst/>
              <a:gdLst/>
              <a:ah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0" name="CustomShape 55"/>
            <p:cNvSpPr/>
            <p:nvPr/>
          </p:nvSpPr>
          <p:spPr>
            <a:xfrm>
              <a:off x="523800" y="4219920"/>
              <a:ext cx="153000" cy="153000"/>
            </a:xfrm>
            <a:custGeom>
              <a:avLst/>
              <a:gdLst/>
              <a:ah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51" name="Group 56"/>
          <p:cNvGrpSpPr/>
          <p:nvPr/>
        </p:nvGrpSpPr>
        <p:grpSpPr>
          <a:xfrm>
            <a:off x="0" y="360"/>
            <a:ext cx="10079280" cy="5669280"/>
            <a:chOff x="0" y="360"/>
            <a:chExt cx="10079280" cy="5669280"/>
          </a:xfrm>
        </p:grpSpPr>
        <p:sp>
          <p:nvSpPr>
            <p:cNvPr id="652" name="CustomShape 57"/>
            <p:cNvSpPr/>
            <p:nvPr/>
          </p:nvSpPr>
          <p:spPr>
            <a:xfrm>
              <a:off x="0" y="360"/>
              <a:ext cx="10079280" cy="5669280"/>
            </a:xfrm>
            <a:prstGeom prst="rect">
              <a:avLst/>
            </a:prstGeom>
            <a:blipFill rotWithShape="0">
              <a:blip r:embed="rId3"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653" name="Picture 2" descr=""/>
            <p:cNvPicPr/>
            <p:nvPr/>
          </p:nvPicPr>
          <p:blipFill>
            <a:blip r:embed="rId4">
              <a:alphaModFix amt="30000"/>
            </a:blip>
            <a:stretch/>
          </p:blipFill>
          <p:spPr>
            <a:xfrm>
              <a:off x="0" y="360"/>
              <a:ext cx="10079280" cy="56692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654" name="CustomShape 58"/>
          <p:cNvSpPr/>
          <p:nvPr/>
        </p:nvSpPr>
        <p:spPr>
          <a:xfrm>
            <a:off x="2036160" y="1377720"/>
            <a:ext cx="643680" cy="608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25000"/>
          </a:bodyPr>
          <a:p>
            <a:pPr>
              <a:lnSpc>
                <a:spcPct val="9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latin typeface="Tw Cen MT"/>
              </a:rPr>
              <a:t>ui</a:t>
            </a:r>
            <a:endParaRPr b="0" lang="en-GB" sz="4800" spc="-1" strike="noStrike">
              <a:latin typeface="Arial"/>
            </a:endParaRPr>
          </a:p>
        </p:txBody>
      </p:sp>
      <p:sp>
        <p:nvSpPr>
          <p:cNvPr id="655" name="CustomShape 59"/>
          <p:cNvSpPr/>
          <p:nvPr/>
        </p:nvSpPr>
        <p:spPr>
          <a:xfrm>
            <a:off x="797400" y="2377800"/>
            <a:ext cx="2632680" cy="136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000" spc="-1" strike="noStrike" cap="all">
                <a:solidFill>
                  <a:srgbClr val="82ffff"/>
                </a:solidFill>
                <a:latin typeface="Tw Cen MT"/>
              </a:rPr>
              <a:t>Korisničko sučelje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656" name="Slika 6" descr="Slika na kojoj se prikazuje tekst&#10;&#10;Opis je automatski generiran"/>
          <p:cNvPicPr/>
          <p:nvPr/>
        </p:nvPicPr>
        <p:blipFill>
          <a:blip r:embed="rId5"/>
          <a:srcRect l="3435" t="0" r="13903" b="0"/>
          <a:stretch/>
        </p:blipFill>
        <p:spPr>
          <a:xfrm>
            <a:off x="3060000" y="360"/>
            <a:ext cx="6248520" cy="5669280"/>
          </a:xfrm>
          <a:prstGeom prst="rect">
            <a:avLst/>
          </a:prstGeom>
          <a:ln cap="sq" w="1905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</p:pic>
      <p:grpSp>
        <p:nvGrpSpPr>
          <p:cNvPr id="657" name="Group 60"/>
          <p:cNvGrpSpPr/>
          <p:nvPr/>
        </p:nvGrpSpPr>
        <p:grpSpPr>
          <a:xfrm>
            <a:off x="360" y="360"/>
            <a:ext cx="1905120" cy="5669280"/>
            <a:chOff x="360" y="360"/>
            <a:chExt cx="1905120" cy="5669280"/>
          </a:xfrm>
        </p:grpSpPr>
        <p:sp>
          <p:nvSpPr>
            <p:cNvPr id="658" name="CustomShape 61"/>
            <p:cNvSpPr/>
            <p:nvPr/>
          </p:nvSpPr>
          <p:spPr>
            <a:xfrm>
              <a:off x="1000440" y="4320"/>
              <a:ext cx="18720" cy="180252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9" name="CustomShape 62"/>
            <p:cNvSpPr/>
            <p:nvPr/>
          </p:nvSpPr>
          <p:spPr>
            <a:xfrm>
              <a:off x="933480" y="179964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0" name="CustomShape 63"/>
            <p:cNvSpPr/>
            <p:nvPr/>
          </p:nvSpPr>
          <p:spPr>
            <a:xfrm>
              <a:off x="929520" y="3324960"/>
              <a:ext cx="15696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1" name="CustomShape 64"/>
            <p:cNvSpPr/>
            <p:nvPr/>
          </p:nvSpPr>
          <p:spPr>
            <a:xfrm>
              <a:off x="342720" y="7920"/>
              <a:ext cx="23040" cy="370476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2" name="CustomShape 65"/>
            <p:cNvSpPr/>
            <p:nvPr/>
          </p:nvSpPr>
          <p:spPr>
            <a:xfrm>
              <a:off x="275760" y="3705480"/>
              <a:ext cx="15696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3" name="CustomShape 66"/>
            <p:cNvSpPr/>
            <p:nvPr/>
          </p:nvSpPr>
          <p:spPr>
            <a:xfrm>
              <a:off x="157680" y="7920"/>
              <a:ext cx="125280" cy="75024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4" name="CustomShape 67"/>
            <p:cNvSpPr/>
            <p:nvPr/>
          </p:nvSpPr>
          <p:spPr>
            <a:xfrm>
              <a:off x="1067400" y="12240"/>
              <a:ext cx="310320" cy="1488960"/>
            </a:xfrm>
            <a:custGeom>
              <a:avLst/>
              <a:gdLst/>
              <a:ah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5" name="CustomShape 68"/>
            <p:cNvSpPr/>
            <p:nvPr/>
          </p:nvSpPr>
          <p:spPr>
            <a:xfrm>
              <a:off x="1323360" y="1490040"/>
              <a:ext cx="15660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6" name="CustomShape 69"/>
            <p:cNvSpPr/>
            <p:nvPr/>
          </p:nvSpPr>
          <p:spPr>
            <a:xfrm>
              <a:off x="1141920" y="7920"/>
              <a:ext cx="306720" cy="117828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7" name="CustomShape 70"/>
            <p:cNvSpPr/>
            <p:nvPr/>
          </p:nvSpPr>
          <p:spPr>
            <a:xfrm>
              <a:off x="1358640" y="360"/>
              <a:ext cx="125280" cy="75420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8" name="CustomShape 71"/>
            <p:cNvSpPr/>
            <p:nvPr/>
          </p:nvSpPr>
          <p:spPr>
            <a:xfrm>
              <a:off x="1394280" y="117504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9" name="CustomShape 72"/>
            <p:cNvSpPr/>
            <p:nvPr/>
          </p:nvSpPr>
          <p:spPr>
            <a:xfrm>
              <a:off x="1394280" y="74700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0" name="CustomShape 73"/>
            <p:cNvSpPr/>
            <p:nvPr/>
          </p:nvSpPr>
          <p:spPr>
            <a:xfrm>
              <a:off x="1441440" y="4320"/>
              <a:ext cx="345960" cy="430920"/>
            </a:xfrm>
            <a:custGeom>
              <a:avLst/>
              <a:gdLst/>
              <a:ah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1" name="CustomShape 74"/>
            <p:cNvSpPr/>
            <p:nvPr/>
          </p:nvSpPr>
          <p:spPr>
            <a:xfrm>
              <a:off x="1752480" y="404640"/>
              <a:ext cx="133200" cy="12132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2" name="CustomShape 75"/>
            <p:cNvSpPr/>
            <p:nvPr/>
          </p:nvSpPr>
          <p:spPr>
            <a:xfrm>
              <a:off x="787680" y="4320"/>
              <a:ext cx="125280" cy="74988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3" name="CustomShape 76"/>
            <p:cNvSpPr/>
            <p:nvPr/>
          </p:nvSpPr>
          <p:spPr>
            <a:xfrm>
              <a:off x="717120" y="74700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4" name="CustomShape 77"/>
            <p:cNvSpPr/>
            <p:nvPr/>
          </p:nvSpPr>
          <p:spPr>
            <a:xfrm>
              <a:off x="736560" y="1285200"/>
              <a:ext cx="15696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5" name="CustomShape 78"/>
            <p:cNvSpPr/>
            <p:nvPr/>
          </p:nvSpPr>
          <p:spPr>
            <a:xfrm>
              <a:off x="610920" y="4649040"/>
              <a:ext cx="278640" cy="1004760"/>
            </a:xfrm>
            <a:custGeom>
              <a:avLst/>
              <a:gdLst/>
              <a:ah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6" name="CustomShape 79"/>
            <p:cNvSpPr/>
            <p:nvPr/>
          </p:nvSpPr>
          <p:spPr>
            <a:xfrm>
              <a:off x="535680" y="4530960"/>
              <a:ext cx="129600" cy="129240"/>
            </a:xfrm>
            <a:custGeom>
              <a:avLst/>
              <a:gdLst/>
              <a:ah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7" name="CustomShape 80"/>
            <p:cNvSpPr/>
            <p:nvPr/>
          </p:nvSpPr>
          <p:spPr>
            <a:xfrm>
              <a:off x="55440" y="74700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8" name="CustomShape 81"/>
            <p:cNvSpPr/>
            <p:nvPr/>
          </p:nvSpPr>
          <p:spPr>
            <a:xfrm>
              <a:off x="360" y="3222360"/>
              <a:ext cx="109440" cy="219960"/>
            </a:xfrm>
            <a:custGeom>
              <a:avLst/>
              <a:gdLst/>
              <a:ah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9" name="CustomShape 82"/>
            <p:cNvSpPr/>
            <p:nvPr/>
          </p:nvSpPr>
          <p:spPr>
            <a:xfrm>
              <a:off x="55440" y="3431160"/>
              <a:ext cx="15660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0" name="CustomShape 83"/>
            <p:cNvSpPr/>
            <p:nvPr/>
          </p:nvSpPr>
          <p:spPr>
            <a:xfrm>
              <a:off x="360" y="1360080"/>
              <a:ext cx="109440" cy="222480"/>
            </a:xfrm>
            <a:custGeom>
              <a:avLst/>
              <a:gdLst/>
              <a:ah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1" name="CustomShape 84"/>
            <p:cNvSpPr/>
            <p:nvPr/>
          </p:nvSpPr>
          <p:spPr>
            <a:xfrm>
              <a:off x="55440" y="121428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2" name="CustomShape 85"/>
            <p:cNvSpPr/>
            <p:nvPr/>
          </p:nvSpPr>
          <p:spPr>
            <a:xfrm>
              <a:off x="574920" y="4320"/>
              <a:ext cx="255240" cy="1288080"/>
            </a:xfrm>
            <a:custGeom>
              <a:avLst/>
              <a:gdLst/>
              <a:ah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3" name="CustomShape 86"/>
            <p:cNvSpPr/>
            <p:nvPr/>
          </p:nvSpPr>
          <p:spPr>
            <a:xfrm>
              <a:off x="47520" y="4036320"/>
              <a:ext cx="15696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4" name="CustomShape 87"/>
            <p:cNvSpPr/>
            <p:nvPr/>
          </p:nvSpPr>
          <p:spPr>
            <a:xfrm>
              <a:off x="114480" y="4184640"/>
              <a:ext cx="251640" cy="1469160"/>
            </a:xfrm>
            <a:custGeom>
              <a:avLst/>
              <a:gdLst/>
              <a:ah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5" name="CustomShape 88"/>
            <p:cNvSpPr/>
            <p:nvPr/>
          </p:nvSpPr>
          <p:spPr>
            <a:xfrm>
              <a:off x="464760" y="5317200"/>
              <a:ext cx="156960" cy="1558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6" name="CustomShape 89"/>
            <p:cNvSpPr/>
            <p:nvPr/>
          </p:nvSpPr>
          <p:spPr>
            <a:xfrm>
              <a:off x="531720" y="5465520"/>
              <a:ext cx="19080" cy="20016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7" name="CustomShape 90"/>
            <p:cNvSpPr/>
            <p:nvPr/>
          </p:nvSpPr>
          <p:spPr>
            <a:xfrm>
              <a:off x="63360" y="5317200"/>
              <a:ext cx="156960" cy="1558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8" name="CustomShape 91"/>
            <p:cNvSpPr/>
            <p:nvPr/>
          </p:nvSpPr>
          <p:spPr>
            <a:xfrm>
              <a:off x="360" y="4943160"/>
              <a:ext cx="156600" cy="381240"/>
            </a:xfrm>
            <a:custGeom>
              <a:avLst/>
              <a:gdLst/>
              <a:ah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9" name="CustomShape 92"/>
            <p:cNvSpPr/>
            <p:nvPr/>
          </p:nvSpPr>
          <p:spPr>
            <a:xfrm>
              <a:off x="839160" y="1490040"/>
              <a:ext cx="176400" cy="623880"/>
            </a:xfrm>
            <a:custGeom>
              <a:avLst/>
              <a:gdLst/>
              <a:ah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0" name="CustomShape 93"/>
            <p:cNvSpPr/>
            <p:nvPr/>
          </p:nvSpPr>
          <p:spPr>
            <a:xfrm>
              <a:off x="775800" y="2107080"/>
              <a:ext cx="137160" cy="131760"/>
            </a:xfrm>
            <a:custGeom>
              <a:avLst/>
              <a:gdLst/>
              <a:ah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1" name="CustomShape 94"/>
            <p:cNvSpPr/>
            <p:nvPr/>
          </p:nvSpPr>
          <p:spPr>
            <a:xfrm>
              <a:off x="492480" y="4320"/>
              <a:ext cx="527040" cy="3327840"/>
            </a:xfrm>
            <a:custGeom>
              <a:avLst/>
              <a:gdLst/>
              <a:ah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2" name="CustomShape 95"/>
            <p:cNvSpPr/>
            <p:nvPr/>
          </p:nvSpPr>
          <p:spPr>
            <a:xfrm>
              <a:off x="1012320" y="1143360"/>
              <a:ext cx="117360" cy="39312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3" name="CustomShape 96"/>
            <p:cNvSpPr/>
            <p:nvPr/>
          </p:nvSpPr>
          <p:spPr>
            <a:xfrm>
              <a:off x="1075320" y="1529280"/>
              <a:ext cx="90000" cy="8856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4" name="CustomShape 97"/>
            <p:cNvSpPr/>
            <p:nvPr/>
          </p:nvSpPr>
          <p:spPr>
            <a:xfrm>
              <a:off x="232920" y="2826000"/>
              <a:ext cx="117360" cy="392040"/>
            </a:xfrm>
            <a:custGeom>
              <a:avLst/>
              <a:gdLst/>
              <a:ah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5" name="CustomShape 98"/>
            <p:cNvSpPr/>
            <p:nvPr/>
          </p:nvSpPr>
          <p:spPr>
            <a:xfrm>
              <a:off x="196920" y="3210480"/>
              <a:ext cx="90000" cy="9000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6" name="CustomShape 99"/>
            <p:cNvSpPr/>
            <p:nvPr/>
          </p:nvSpPr>
          <p:spPr>
            <a:xfrm>
              <a:off x="4320" y="1791720"/>
              <a:ext cx="93960" cy="373680"/>
            </a:xfrm>
            <a:custGeom>
              <a:avLst/>
              <a:gdLst/>
              <a:ah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7" name="CustomShape 100"/>
            <p:cNvSpPr/>
            <p:nvPr/>
          </p:nvSpPr>
          <p:spPr>
            <a:xfrm>
              <a:off x="43920" y="1708920"/>
              <a:ext cx="89640" cy="9000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8" name="CustomShape 101"/>
            <p:cNvSpPr/>
            <p:nvPr/>
          </p:nvSpPr>
          <p:spPr>
            <a:xfrm>
              <a:off x="1016280" y="3854880"/>
              <a:ext cx="18720" cy="18028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9" name="CustomShape 102"/>
            <p:cNvSpPr/>
            <p:nvPr/>
          </p:nvSpPr>
          <p:spPr>
            <a:xfrm>
              <a:off x="1090800" y="4168800"/>
              <a:ext cx="306360" cy="1488960"/>
            </a:xfrm>
            <a:custGeom>
              <a:avLst/>
              <a:gdLst/>
              <a:ah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0" name="CustomShape 103"/>
            <p:cNvSpPr/>
            <p:nvPr/>
          </p:nvSpPr>
          <p:spPr>
            <a:xfrm>
              <a:off x="949320" y="3705480"/>
              <a:ext cx="15660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1" name="CustomShape 104"/>
            <p:cNvSpPr/>
            <p:nvPr/>
          </p:nvSpPr>
          <p:spPr>
            <a:xfrm>
              <a:off x="677520" y="3293280"/>
              <a:ext cx="286920" cy="2364480"/>
            </a:xfrm>
            <a:custGeom>
              <a:avLst/>
              <a:gdLst/>
              <a:ah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2" name="CustomShape 105"/>
            <p:cNvSpPr/>
            <p:nvPr/>
          </p:nvSpPr>
          <p:spPr>
            <a:xfrm>
              <a:off x="602640" y="3147840"/>
              <a:ext cx="156960" cy="1566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3" name="CustomShape 106"/>
            <p:cNvSpPr/>
            <p:nvPr/>
          </p:nvSpPr>
          <p:spPr>
            <a:xfrm>
              <a:off x="1342800" y="4024440"/>
              <a:ext cx="15696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4" name="CustomShape 107"/>
            <p:cNvSpPr/>
            <p:nvPr/>
          </p:nvSpPr>
          <p:spPr>
            <a:xfrm>
              <a:off x="1162080" y="4483800"/>
              <a:ext cx="306360" cy="117828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5" name="CustomShape 108"/>
            <p:cNvSpPr/>
            <p:nvPr/>
          </p:nvSpPr>
          <p:spPr>
            <a:xfrm>
              <a:off x="1378440" y="4915440"/>
              <a:ext cx="125280" cy="75420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6" name="CustomShape 109"/>
            <p:cNvSpPr/>
            <p:nvPr/>
          </p:nvSpPr>
          <p:spPr>
            <a:xfrm>
              <a:off x="1413720" y="4338000"/>
              <a:ext cx="15696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7" name="CustomShape 110"/>
            <p:cNvSpPr/>
            <p:nvPr/>
          </p:nvSpPr>
          <p:spPr>
            <a:xfrm>
              <a:off x="1413720" y="4766040"/>
              <a:ext cx="156960" cy="15696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8" name="CustomShape 111"/>
            <p:cNvSpPr/>
            <p:nvPr/>
          </p:nvSpPr>
          <p:spPr>
            <a:xfrm>
              <a:off x="1461240" y="5234400"/>
              <a:ext cx="345600" cy="435240"/>
            </a:xfrm>
            <a:custGeom>
              <a:avLst/>
              <a:gdLst/>
              <a:ah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9" name="CustomShape 112"/>
            <p:cNvSpPr/>
            <p:nvPr/>
          </p:nvSpPr>
          <p:spPr>
            <a:xfrm>
              <a:off x="1775880" y="5144040"/>
              <a:ext cx="129600" cy="12132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0" name="CustomShape 113"/>
            <p:cNvSpPr/>
            <p:nvPr/>
          </p:nvSpPr>
          <p:spPr>
            <a:xfrm>
              <a:off x="417600" y="7920"/>
              <a:ext cx="192240" cy="4219200"/>
            </a:xfrm>
            <a:custGeom>
              <a:avLst/>
              <a:gdLst/>
              <a:ah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1" name="CustomShape 114"/>
            <p:cNvSpPr/>
            <p:nvPr/>
          </p:nvSpPr>
          <p:spPr>
            <a:xfrm>
              <a:off x="523800" y="4219920"/>
              <a:ext cx="153000" cy="153000"/>
            </a:xfrm>
            <a:custGeom>
              <a:avLst/>
              <a:gdLst/>
              <a:ah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12" name="Group 115"/>
          <p:cNvGrpSpPr/>
          <p:nvPr/>
        </p:nvGrpSpPr>
        <p:grpSpPr>
          <a:xfrm>
            <a:off x="9395640" y="360"/>
            <a:ext cx="557280" cy="5661720"/>
            <a:chOff x="9395640" y="360"/>
            <a:chExt cx="557280" cy="5661720"/>
          </a:xfrm>
        </p:grpSpPr>
        <p:sp>
          <p:nvSpPr>
            <p:cNvPr id="713" name="CustomShape 116"/>
            <p:cNvSpPr/>
            <p:nvPr/>
          </p:nvSpPr>
          <p:spPr>
            <a:xfrm>
              <a:off x="9494280" y="360"/>
              <a:ext cx="344520" cy="423000"/>
            </a:xfrm>
            <a:custGeom>
              <a:avLst/>
              <a:gdLst/>
              <a:ahLst/>
              <a:rect l="l" t="t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adFill rotWithShape="0">
              <a:gsLst>
                <a:gs pos="0">
                  <a:srgbClr val="82ffff">
                    <a:alpha val="80000"/>
                  </a:srgbClr>
                </a:gs>
                <a:gs pos="100000">
                  <a:srgbClr val="3d97de">
                    <a:alpha val="60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4" name="CustomShape 117"/>
            <p:cNvSpPr/>
            <p:nvPr/>
          </p:nvSpPr>
          <p:spPr>
            <a:xfrm>
              <a:off x="9395640" y="392760"/>
              <a:ext cx="129600" cy="125280"/>
            </a:xfrm>
            <a:custGeom>
              <a:avLst/>
              <a:gdLst/>
              <a:ahLst/>
              <a:rect l="l" t="t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>
                    <a:alpha val="80000"/>
                  </a:srgbClr>
                </a:gs>
                <a:gs pos="100000">
                  <a:srgbClr val="3d97de">
                    <a:alpha val="60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5" name="CustomShape 118"/>
            <p:cNvSpPr/>
            <p:nvPr/>
          </p:nvSpPr>
          <p:spPr>
            <a:xfrm>
              <a:off x="9616320" y="1273320"/>
              <a:ext cx="155520" cy="1566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>
                    <a:alpha val="80000"/>
                  </a:srgbClr>
                </a:gs>
                <a:gs pos="100000">
                  <a:srgbClr val="3d97de">
                    <a:alpha val="60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6" name="CustomShape 119"/>
            <p:cNvSpPr/>
            <p:nvPr/>
          </p:nvSpPr>
          <p:spPr>
            <a:xfrm>
              <a:off x="9533520" y="4708440"/>
              <a:ext cx="246240" cy="953640"/>
            </a:xfrm>
            <a:custGeom>
              <a:avLst/>
              <a:gdLst/>
              <a:ahLst/>
              <a:rect l="l" t="t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adFill rotWithShape="0">
              <a:gsLst>
                <a:gs pos="0">
                  <a:srgbClr val="82ffff">
                    <a:alpha val="80000"/>
                  </a:srgbClr>
                </a:gs>
                <a:gs pos="100000">
                  <a:srgbClr val="3d97de">
                    <a:alpha val="60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7" name="CustomShape 120"/>
            <p:cNvSpPr/>
            <p:nvPr/>
          </p:nvSpPr>
          <p:spPr>
            <a:xfrm>
              <a:off x="9733320" y="4590000"/>
              <a:ext cx="129240" cy="128160"/>
            </a:xfrm>
            <a:custGeom>
              <a:avLst/>
              <a:gdLst/>
              <a:ah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>
                    <a:alpha val="80000"/>
                  </a:srgbClr>
                </a:gs>
                <a:gs pos="100000">
                  <a:srgbClr val="3d97de">
                    <a:alpha val="60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8" name="CustomShape 121"/>
            <p:cNvSpPr/>
            <p:nvPr/>
          </p:nvSpPr>
          <p:spPr>
            <a:xfrm>
              <a:off x="9682200" y="4320"/>
              <a:ext cx="251280" cy="1276200"/>
            </a:xfrm>
            <a:custGeom>
              <a:avLst/>
              <a:gdLst/>
              <a:ahLst/>
              <a:rect l="l" t="t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adFill rotWithShape="0">
              <a:gsLst>
                <a:gs pos="0">
                  <a:srgbClr val="82ffff">
                    <a:alpha val="80000"/>
                  </a:srgbClr>
                </a:gs>
                <a:gs pos="100000">
                  <a:srgbClr val="3d97de">
                    <a:alpha val="60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9" name="CustomShape 122"/>
            <p:cNvSpPr/>
            <p:nvPr/>
          </p:nvSpPr>
          <p:spPr>
            <a:xfrm>
              <a:off x="9620280" y="4024440"/>
              <a:ext cx="15552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>
                    <a:alpha val="80000"/>
                  </a:srgbClr>
                </a:gs>
                <a:gs pos="100000">
                  <a:srgbClr val="3d97de">
                    <a:alpha val="60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0" name="CustomShape 123"/>
            <p:cNvSpPr/>
            <p:nvPr/>
          </p:nvSpPr>
          <p:spPr>
            <a:xfrm>
              <a:off x="9459000" y="4172760"/>
              <a:ext cx="253800" cy="1489320"/>
            </a:xfrm>
            <a:custGeom>
              <a:avLst/>
              <a:gdLst/>
              <a:ahLst/>
              <a:rect l="l" t="t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>
                    <a:alpha val="80000"/>
                  </a:srgbClr>
                </a:gs>
                <a:gs pos="100000">
                  <a:srgbClr val="3d97de">
                    <a:alpha val="60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1" name="CustomShape 124"/>
            <p:cNvSpPr/>
            <p:nvPr/>
          </p:nvSpPr>
          <p:spPr>
            <a:xfrm>
              <a:off x="9795960" y="5305320"/>
              <a:ext cx="156960" cy="15552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>
                    <a:alpha val="80000"/>
                  </a:srgbClr>
                </a:gs>
                <a:gs pos="100000">
                  <a:srgbClr val="3d97de">
                    <a:alpha val="60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2" name="CustomShape 125"/>
            <p:cNvSpPr/>
            <p:nvPr/>
          </p:nvSpPr>
          <p:spPr>
            <a:xfrm>
              <a:off x="9871200" y="5453640"/>
              <a:ext cx="18720" cy="208080"/>
            </a:xfrm>
            <a:prstGeom prst="rect">
              <a:avLst/>
            </a:prstGeom>
            <a:gradFill rotWithShape="0">
              <a:gsLst>
                <a:gs pos="0">
                  <a:srgbClr val="82ffff">
                    <a:alpha val="80000"/>
                  </a:srgbClr>
                </a:gs>
                <a:gs pos="100000">
                  <a:srgbClr val="3d97de">
                    <a:alpha val="60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10">
                                  <p:stCondLst>
                                    <p:cond delay="10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4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CustomShape 1"/>
          <p:cNvSpPr/>
          <p:nvPr/>
        </p:nvSpPr>
        <p:spPr>
          <a:xfrm>
            <a:off x="1350000" y="84600"/>
            <a:ext cx="818964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w Cen MT"/>
              </a:rPr>
              <a:t>UI u igrama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750" name="CustomShape 2"/>
          <p:cNvSpPr/>
          <p:nvPr/>
        </p:nvSpPr>
        <p:spPr>
          <a:xfrm>
            <a:off x="1260000" y="1080000"/>
            <a:ext cx="4426560" cy="32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Meta</a:t>
            </a:r>
            <a:endParaRPr b="0" lang="en-GB" sz="1990" spc="-1" strike="noStrike">
              <a:latin typeface="Arial"/>
            </a:endParaRPr>
          </a:p>
        </p:txBody>
      </p:sp>
      <p:pic>
        <p:nvPicPr>
          <p:cNvPr id="751" name="" descr=""/>
          <p:cNvPicPr/>
          <p:nvPr/>
        </p:nvPicPr>
        <p:blipFill>
          <a:blip r:embed="rId1"/>
          <a:stretch/>
        </p:blipFill>
        <p:spPr>
          <a:xfrm>
            <a:off x="5400000" y="769680"/>
            <a:ext cx="2879640" cy="4731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2" name="Picture 2" descr=""/>
          <p:cNvPicPr/>
          <p:nvPr/>
        </p:nvPicPr>
        <p:blipFill>
          <a:blip r:embed="rId2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753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754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755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6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7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8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9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0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1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2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3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4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5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6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7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8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9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0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1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2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3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4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5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6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7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8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9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0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1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782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783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4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5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6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7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8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9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90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91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92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793" name="CustomShape 41"/>
          <p:cNvSpPr/>
          <p:nvPr/>
        </p:nvSpPr>
        <p:spPr>
          <a:xfrm>
            <a:off x="943560" y="511200"/>
            <a:ext cx="8189280" cy="122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Unity UI: Unity User Interface</a:t>
            </a:r>
            <a:br/>
            <a:endParaRPr b="0" lang="en-GB" sz="3600" spc="-1" strike="noStrike">
              <a:latin typeface="Arial"/>
            </a:endParaRPr>
          </a:p>
        </p:txBody>
      </p:sp>
      <p:sp>
        <p:nvSpPr>
          <p:cNvPr id="794" name="CustomShape 42"/>
          <p:cNvSpPr/>
          <p:nvPr/>
        </p:nvSpPr>
        <p:spPr>
          <a:xfrm>
            <a:off x="943560" y="1859760"/>
            <a:ext cx="4004640" cy="29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500" spc="-1" strike="noStrike">
                <a:solidFill>
                  <a:srgbClr val="ffffff"/>
                </a:solidFill>
                <a:latin typeface="Tw Cen MT"/>
                <a:ea typeface="Tw Cen MT"/>
              </a:rPr>
              <a:t>Komplet alata za razvoj korisničkog sučelja za igre i aplikacije</a:t>
            </a:r>
            <a:endParaRPr b="0" lang="en-GB" sz="1500" spc="-1" strike="noStrike">
              <a:latin typeface="Arial"/>
            </a:endParaRPr>
          </a:p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500" spc="-1" strike="noStrike">
                <a:solidFill>
                  <a:srgbClr val="ffffff"/>
                </a:solidFill>
                <a:latin typeface="Tw Cen MT"/>
                <a:ea typeface="Tw Cen MT"/>
              </a:rPr>
              <a:t>Značajke: stvaranje platna, pozicioniranje i animiranje elemenata, definiranje korisničkih interakcija i automatsko određivanje veličine izgleda</a:t>
            </a:r>
            <a:br/>
            <a:r>
              <a:rPr b="0" lang="en-US" sz="1500" spc="-1" strike="noStrike">
                <a:solidFill>
                  <a:srgbClr val="ffffff"/>
                </a:solidFill>
                <a:latin typeface="Tw Cen MT"/>
                <a:ea typeface="Tw Cen MT"/>
              </a:rPr>
              <a:t> 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795" name="CustomShape 43"/>
          <p:cNvSpPr/>
          <p:nvPr/>
        </p:nvSpPr>
        <p:spPr>
          <a:xfrm>
            <a:off x="5284440" y="2064600"/>
            <a:ext cx="3848040" cy="2519280"/>
          </a:xfrm>
          <a:prstGeom prst="round2DiagRect">
            <a:avLst>
              <a:gd name="adj1" fmla="val 4860"/>
              <a:gd name="adj2" fmla="val 0"/>
            </a:avLst>
          </a:prstGeom>
          <a:blipFill rotWithShape="0">
            <a:blip r:embed="rId3"/>
            <a:stretch/>
          </a:blipFill>
          <a:ln cap="sq" w="1905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CustomShape 1"/>
          <p:cNvSpPr/>
          <p:nvPr/>
        </p:nvSpPr>
        <p:spPr>
          <a:xfrm>
            <a:off x="943560" y="511200"/>
            <a:ext cx="8189280" cy="48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90000"/>
              </a:lnSpc>
            </a:pPr>
            <a:r>
              <a:rPr b="0" lang="hr-HR" sz="3600" spc="-1" strike="noStrike" cap="all">
                <a:solidFill>
                  <a:srgbClr val="ffffff"/>
                </a:solidFill>
                <a:latin typeface="Tw Cen MT"/>
              </a:rPr>
              <a:t>Primjeri UI-A</a:t>
            </a:r>
            <a:endParaRPr b="0" lang="en-GB" sz="3600" spc="-1" strike="noStrike">
              <a:latin typeface="Arial"/>
            </a:endParaRPr>
          </a:p>
        </p:txBody>
      </p:sp>
      <p:pic>
        <p:nvPicPr>
          <p:cNvPr id="797" name="Slika 5" descr=""/>
          <p:cNvPicPr/>
          <p:nvPr/>
        </p:nvPicPr>
        <p:blipFill>
          <a:blip r:embed="rId1"/>
          <a:stretch/>
        </p:blipFill>
        <p:spPr>
          <a:xfrm>
            <a:off x="943560" y="1927800"/>
            <a:ext cx="4032720" cy="2529720"/>
          </a:xfrm>
          <a:prstGeom prst="rect">
            <a:avLst/>
          </a:prstGeom>
          <a:ln w="0">
            <a:noFill/>
          </a:ln>
        </p:spPr>
      </p:pic>
      <p:pic>
        <p:nvPicPr>
          <p:cNvPr id="798" name="Slika 6" descr=""/>
          <p:cNvPicPr/>
          <p:nvPr/>
        </p:nvPicPr>
        <p:blipFill>
          <a:blip r:embed="rId2"/>
          <a:stretch/>
        </p:blipFill>
        <p:spPr>
          <a:xfrm>
            <a:off x="5102640" y="1933200"/>
            <a:ext cx="4029840" cy="2530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9" name="Picture 2" descr=""/>
          <p:cNvPicPr/>
          <p:nvPr/>
        </p:nvPicPr>
        <p:blipFill>
          <a:blip r:embed="rId2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800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801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802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3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4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5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6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7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8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9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0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1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2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3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4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5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6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7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8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9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0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1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2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3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4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5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6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7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8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829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830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1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2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3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4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5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6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7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8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9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840" name="CustomShape 41"/>
          <p:cNvSpPr/>
          <p:nvPr/>
        </p:nvSpPr>
        <p:spPr>
          <a:xfrm>
            <a:off x="943560" y="121320"/>
            <a:ext cx="8189280" cy="145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000" spc="-1" strike="noStrike" cap="all">
                <a:solidFill>
                  <a:srgbClr val="ffffff"/>
                </a:solidFill>
                <a:latin typeface="Tw Cen MT"/>
              </a:rPr>
              <a:t>Canvas - platno</a:t>
            </a:r>
            <a:br/>
            <a:endParaRPr b="0" lang="en-GB" sz="4000" spc="-1" strike="noStrike">
              <a:latin typeface="Arial"/>
            </a:endParaRPr>
          </a:p>
        </p:txBody>
      </p:sp>
      <p:sp>
        <p:nvSpPr>
          <p:cNvPr id="841" name="CustomShape 42"/>
          <p:cNvSpPr/>
          <p:nvPr/>
        </p:nvSpPr>
        <p:spPr>
          <a:xfrm>
            <a:off x="943560" y="1080000"/>
            <a:ext cx="8056440" cy="385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2788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w Cen MT"/>
              </a:rPr>
              <a:t>Apstraktni prostor u kojem je UI postavljen i iscrtan sa svim elementima korisničkog sučelja.</a:t>
            </a:r>
            <a:endParaRPr b="0" lang="en-GB" sz="1800" spc="-1" strike="noStrike">
              <a:latin typeface="Arial"/>
            </a:endParaRPr>
          </a:p>
          <a:p>
            <a:pPr marL="216000" indent="-22788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w Cen MT"/>
              </a:rPr>
              <a:t>Područje platna prikazano je kao pravokutnik u prikazu scene.</a:t>
            </a:r>
            <a:endParaRPr b="0" lang="en-GB" sz="1800" spc="-1" strike="noStrike">
              <a:latin typeface="Arial"/>
            </a:endParaRPr>
          </a:p>
          <a:p>
            <a:pPr marL="216000" indent="-22788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w Cen MT"/>
              </a:rPr>
              <a:t>Koristi objekt EventSystem za pomoć sustavu za razmjenu poruka.</a:t>
            </a:r>
            <a:endParaRPr b="0" lang="en-GB" sz="1800" spc="-1" strike="noStrike">
              <a:latin typeface="Arial"/>
            </a:endParaRPr>
          </a:p>
          <a:p>
            <a:pPr marL="216000" indent="-22788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w Cen MT"/>
              </a:rPr>
              <a:t>Objekt igre (Game Object) s komponentom platna (Canvas), a svi elementi korisničkog sučelja mu moraju biti potomci (Child).</a:t>
            </a:r>
            <a:endParaRPr b="0" lang="en-GB" sz="1800" spc="-1" strike="noStrike">
              <a:latin typeface="Arial"/>
            </a:endParaRPr>
          </a:p>
          <a:p>
            <a:pPr marL="216000" indent="-22788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w Cen MT"/>
              </a:rPr>
              <a:t>UI elementi na platnu iscrtani su istim redoslijedom kojim se pojavljuju u Hijerarhiji (1., 2., 3. … Child)</a:t>
            </a:r>
            <a:endParaRPr b="0" lang="en-GB" sz="1800" spc="-1" strike="noStrike">
              <a:latin typeface="Arial"/>
            </a:endParaRPr>
          </a:p>
          <a:p>
            <a:pPr marL="216000" indent="-22788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w Cen MT"/>
              </a:rPr>
              <a:t>Kontroliranje redoslijeda iz skriptiranja pomoću metoda na komponenti Transform: SetAsFirstSibling, SetAsLastSibling i SetSiblingIndex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CustomShape 1"/>
          <p:cNvSpPr/>
          <p:nvPr/>
        </p:nvSpPr>
        <p:spPr>
          <a:xfrm>
            <a:off x="3283200" y="403920"/>
            <a:ext cx="318744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r-HR" sz="3200" spc="-1" strike="noStrike" cap="all">
                <a:solidFill>
                  <a:srgbClr val="ffffff"/>
                </a:solidFill>
                <a:latin typeface="Tw Cen MT"/>
                <a:ea typeface="Tw Cen MT"/>
              </a:rPr>
              <a:t>The Rect Tool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843" name="Slika 10" descr=""/>
          <p:cNvPicPr/>
          <p:nvPr/>
        </p:nvPicPr>
        <p:blipFill>
          <a:blip r:embed="rId1"/>
          <a:stretch/>
        </p:blipFill>
        <p:spPr>
          <a:xfrm>
            <a:off x="5144040" y="2324520"/>
            <a:ext cx="3084120" cy="543600"/>
          </a:xfrm>
          <a:prstGeom prst="rect">
            <a:avLst/>
          </a:prstGeom>
          <a:ln w="0">
            <a:noFill/>
          </a:ln>
        </p:spPr>
      </p:pic>
      <p:sp>
        <p:nvSpPr>
          <p:cNvPr id="844" name="CustomShape 2"/>
          <p:cNvSpPr/>
          <p:nvPr/>
        </p:nvSpPr>
        <p:spPr>
          <a:xfrm>
            <a:off x="947880" y="1859760"/>
            <a:ext cx="3187440" cy="29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8000"/>
          </a:bodyPr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Svaki element korisničkog sučelja predstavljen je kao pravokutnik za potrebe izgleda kojim se može manipulirati u </a:t>
            </a:r>
            <a:r>
              <a:rPr b="0" lang="hr-HR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prikazu</a:t>
            </a: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 scene pomoću alata Rect na alatnoj traci.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Koristiti za pomicanje, promjenu veličine i rotiranje elemenata korisničkog sučelja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1600" spc="-1" strike="noStrike">
              <a:latin typeface="Arial"/>
            </a:endParaRPr>
          </a:p>
        </p:txBody>
      </p:sp>
      <p:sp>
        <p:nvSpPr>
          <p:cNvPr id="845" name="CustomShape 3"/>
          <p:cNvSpPr/>
          <p:nvPr/>
        </p:nvSpPr>
        <p:spPr>
          <a:xfrm>
            <a:off x="6238080" y="70560"/>
            <a:ext cx="3840840" cy="68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846" name="CustomShape 4"/>
          <p:cNvSpPr/>
          <p:nvPr/>
        </p:nvSpPr>
        <p:spPr>
          <a:xfrm>
            <a:off x="6049080" y="792360"/>
            <a:ext cx="4029840" cy="22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7" name="Picture 2" descr=""/>
          <p:cNvPicPr/>
          <p:nvPr/>
        </p:nvPicPr>
        <p:blipFill>
          <a:blip r:embed="rId2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848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849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850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1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2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3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4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5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6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7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8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9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0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1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2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3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4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5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6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7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8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9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0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1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2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3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4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5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6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877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878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9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0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1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2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3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4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5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6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7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888" name="CustomShape 41"/>
          <p:cNvSpPr/>
          <p:nvPr/>
        </p:nvSpPr>
        <p:spPr>
          <a:xfrm>
            <a:off x="974160" y="-3240"/>
            <a:ext cx="8189280" cy="122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RECT TRANSFORM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889" name="CustomShape 42"/>
          <p:cNvSpPr/>
          <p:nvPr/>
        </p:nvSpPr>
        <p:spPr>
          <a:xfrm>
            <a:off x="1166040" y="960120"/>
            <a:ext cx="3876480" cy="198288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3"/>
            <a:stretch/>
          </a:blipFill>
          <a:ln cap="sq" w="1905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90" name="CustomShape 43"/>
          <p:cNvSpPr/>
          <p:nvPr/>
        </p:nvSpPr>
        <p:spPr>
          <a:xfrm>
            <a:off x="5238720" y="507240"/>
            <a:ext cx="4481280" cy="464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85840" indent="-22788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Komponenta transformacije koja se koristi za sve elemente korisničkog sučelja umjesto uobičajene komponente Transform.</a:t>
            </a:r>
            <a:endParaRPr b="0" lang="en-GB" sz="1600" spc="-1" strike="noStrike">
              <a:latin typeface="Arial"/>
            </a:endParaRPr>
          </a:p>
          <a:p>
            <a:pPr marL="285840" indent="-22788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Pivot -Rotacije, veličina i izmjene razmjera događaju se oko zaokreta pa položaj zaokreta utječe na ishod rotacije, promjenu veličine ili skaliranje. </a:t>
            </a:r>
            <a:endParaRPr b="0" lang="en-GB" sz="1600" spc="-1" strike="noStrike">
              <a:latin typeface="Arial"/>
            </a:endParaRPr>
          </a:p>
          <a:p>
            <a:pPr marL="285840" indent="-22788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Anchors - Četiri male trokutaste ručke u prikazu scene, informacije su prikazane u inspektoru.</a:t>
            </a:r>
            <a:endParaRPr b="0" lang="en-GB" sz="1600" spc="-1" strike="noStrike">
              <a:latin typeface="Arial"/>
            </a:endParaRPr>
          </a:p>
          <a:p>
            <a:pPr marL="285840" indent="-22788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Anchor presets - Padajući izbornik s odaberom najčešćih opcija sidrenja.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10000"/>
              </a:lnSpc>
              <a:spcBef>
                <a:spcPts val="1001"/>
              </a:spcBef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110000"/>
              </a:lnSpc>
              <a:spcBef>
                <a:spcPts val="1001"/>
              </a:spcBef>
            </a:pPr>
            <a:endParaRPr b="0" lang="en-GB" sz="1600" spc="-1" strike="noStrike">
              <a:latin typeface="Arial"/>
            </a:endParaRPr>
          </a:p>
        </p:txBody>
      </p:sp>
      <p:pic>
        <p:nvPicPr>
          <p:cNvPr id="891" name="Slika 8" descr="Slika na kojoj se prikazuje tekst, elektronički&#10;&#10;Opis je automatski generiran"/>
          <p:cNvPicPr/>
          <p:nvPr/>
        </p:nvPicPr>
        <p:blipFill>
          <a:blip r:embed="rId4"/>
          <a:stretch/>
        </p:blipFill>
        <p:spPr>
          <a:xfrm>
            <a:off x="2982600" y="3109680"/>
            <a:ext cx="2054880" cy="2354040"/>
          </a:xfrm>
          <a:prstGeom prst="rect">
            <a:avLst/>
          </a:prstGeom>
          <a:ln w="0">
            <a:noFill/>
          </a:ln>
        </p:spPr>
      </p:pic>
      <p:pic>
        <p:nvPicPr>
          <p:cNvPr id="892" name="Slika 9" descr=""/>
          <p:cNvPicPr/>
          <p:nvPr/>
        </p:nvPicPr>
        <p:blipFill>
          <a:blip r:embed="rId5"/>
          <a:stretch/>
        </p:blipFill>
        <p:spPr>
          <a:xfrm>
            <a:off x="863280" y="3108600"/>
            <a:ext cx="2021400" cy="1402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3" name="Picture 2" descr=""/>
          <p:cNvPicPr/>
          <p:nvPr/>
        </p:nvPicPr>
        <p:blipFill>
          <a:blip r:embed="rId2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894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895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896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97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98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99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0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1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2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3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4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5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6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7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8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9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0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1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2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3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4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5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6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7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8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9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0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1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2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23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924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5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6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7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8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9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30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31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32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33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934" name="CustomShape 41"/>
          <p:cNvSpPr/>
          <p:nvPr/>
        </p:nvSpPr>
        <p:spPr>
          <a:xfrm>
            <a:off x="943560" y="511200"/>
            <a:ext cx="8189280" cy="122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Screen Space - Overlay</a:t>
            </a:r>
            <a:br/>
            <a:endParaRPr b="0" lang="en-GB" sz="3600" spc="-1" strike="noStrike">
              <a:latin typeface="Arial"/>
            </a:endParaRPr>
          </a:p>
        </p:txBody>
      </p:sp>
      <p:sp>
        <p:nvSpPr>
          <p:cNvPr id="935" name="CustomShape 42"/>
          <p:cNvSpPr/>
          <p:nvPr/>
        </p:nvSpPr>
        <p:spPr>
          <a:xfrm>
            <a:off x="943560" y="1859760"/>
            <a:ext cx="4004640" cy="29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Ovaj način iscrtavanja postavlja elemente korisničkog sučelja na zaslon renderirani na vrhu scene.</a:t>
            </a:r>
            <a:endParaRPr b="0" lang="en-GB" sz="1600" spc="-1" strike="noStrike">
              <a:latin typeface="Arial"/>
            </a:endParaRPr>
          </a:p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Promijena veličine zaslona ili razlučivosti - platno automatski mijena veličinu kako bi odgovaralo.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936" name="CustomShape 43"/>
          <p:cNvSpPr/>
          <p:nvPr/>
        </p:nvSpPr>
        <p:spPr>
          <a:xfrm>
            <a:off x="5284440" y="2064600"/>
            <a:ext cx="3848040" cy="2519280"/>
          </a:xfrm>
          <a:prstGeom prst="round2DiagRect">
            <a:avLst>
              <a:gd name="adj1" fmla="val 4860"/>
              <a:gd name="adj2" fmla="val 0"/>
            </a:avLst>
          </a:prstGeom>
          <a:blipFill rotWithShape="0">
            <a:blip r:embed="rId3"/>
            <a:stretch/>
          </a:blipFill>
          <a:ln cap="sq" w="1905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7" name="Picture 2" descr=""/>
          <p:cNvPicPr/>
          <p:nvPr/>
        </p:nvPicPr>
        <p:blipFill>
          <a:blip r:embed="rId2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938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939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940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1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2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3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4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5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6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7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8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9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0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1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2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3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4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5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6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7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8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9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0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1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2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3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4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5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6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67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968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9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0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1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2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3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4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5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6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7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978" name="CustomShape 41"/>
          <p:cNvSpPr/>
          <p:nvPr/>
        </p:nvSpPr>
        <p:spPr>
          <a:xfrm>
            <a:off x="943560" y="511200"/>
            <a:ext cx="8189280" cy="122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Screen Space - Camera</a:t>
            </a:r>
            <a:br/>
            <a:endParaRPr b="0" lang="en-GB" sz="3600" spc="-1" strike="noStrike">
              <a:latin typeface="Arial"/>
            </a:endParaRPr>
          </a:p>
        </p:txBody>
      </p:sp>
      <p:sp>
        <p:nvSpPr>
          <p:cNvPr id="979" name="CustomShape 42"/>
          <p:cNvSpPr/>
          <p:nvPr/>
        </p:nvSpPr>
        <p:spPr>
          <a:xfrm>
            <a:off x="943560" y="1859760"/>
            <a:ext cx="4004640" cy="29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8000"/>
          </a:bodyPr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Postavlja se na određenu udaljenost ispred određene kamere.</a:t>
            </a:r>
            <a:endParaRPr b="0" lang="en-GB" sz="1600" spc="-1" strike="noStrike">
              <a:latin typeface="Arial"/>
            </a:endParaRPr>
          </a:p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Elementi korisničkog sučelja iscrtavaju se određenom kamerom - postavke kamere utječu na izgled korisničkog sučelja.</a:t>
            </a:r>
            <a:endParaRPr b="0" lang="en-GB" sz="1600" spc="-1" strike="noStrike">
              <a:latin typeface="Arial"/>
            </a:endParaRPr>
          </a:p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Promijena veličine zaslona ili razlučivosti - platno automatski mijena veličinu kako bi odgovaralo.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980" name="CustomShape 43"/>
          <p:cNvSpPr/>
          <p:nvPr/>
        </p:nvSpPr>
        <p:spPr>
          <a:xfrm>
            <a:off x="5284440" y="2064600"/>
            <a:ext cx="3848040" cy="2519280"/>
          </a:xfrm>
          <a:prstGeom prst="round2DiagRect">
            <a:avLst>
              <a:gd name="adj1" fmla="val 4860"/>
              <a:gd name="adj2" fmla="val 0"/>
            </a:avLst>
          </a:prstGeom>
          <a:blipFill rotWithShape="0">
            <a:blip r:embed="rId3"/>
            <a:stretch/>
          </a:blipFill>
          <a:ln cap="sq" w="1905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1" name="Picture 2" descr=""/>
          <p:cNvPicPr/>
          <p:nvPr/>
        </p:nvPicPr>
        <p:blipFill>
          <a:blip r:embed="rId2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982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983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984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85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86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87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88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89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0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1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2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3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4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5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6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7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8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9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0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1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2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3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4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5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6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7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8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9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10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011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1012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13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14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15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16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17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18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19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0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1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022" name="CustomShape 41"/>
          <p:cNvSpPr/>
          <p:nvPr/>
        </p:nvSpPr>
        <p:spPr>
          <a:xfrm>
            <a:off x="943560" y="511200"/>
            <a:ext cx="8189280" cy="122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World Space</a:t>
            </a:r>
            <a:br/>
            <a:endParaRPr b="0" lang="en-GB" sz="3600" spc="-1" strike="noStrike">
              <a:latin typeface="Arial"/>
            </a:endParaRPr>
          </a:p>
        </p:txBody>
      </p:sp>
      <p:sp>
        <p:nvSpPr>
          <p:cNvPr id="1023" name="CustomShape 42"/>
          <p:cNvSpPr/>
          <p:nvPr/>
        </p:nvSpPr>
        <p:spPr>
          <a:xfrm>
            <a:off x="943560" y="2064600"/>
            <a:ext cx="3928680" cy="2519280"/>
          </a:xfrm>
          <a:prstGeom prst="round2DiagRect">
            <a:avLst>
              <a:gd name="adj1" fmla="val 4860"/>
              <a:gd name="adj2" fmla="val 0"/>
            </a:avLst>
          </a:prstGeom>
          <a:blipFill rotWithShape="0">
            <a:blip r:embed="rId3"/>
            <a:stretch/>
          </a:blipFill>
          <a:ln cap="sq" w="1905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024" name="CustomShape 43"/>
          <p:cNvSpPr/>
          <p:nvPr/>
        </p:nvSpPr>
        <p:spPr>
          <a:xfrm>
            <a:off x="5129640" y="1859760"/>
            <a:ext cx="4004640" cy="29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59000"/>
          </a:bodyPr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Ponaša se kao</a:t>
            </a: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 bilo koji drugi objekt u sceni.</a:t>
            </a:r>
            <a:endParaRPr b="0" lang="en-GB" sz="1600" spc="-1" strike="noStrike">
              <a:latin typeface="Arial"/>
            </a:endParaRPr>
          </a:p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Rect Transform komponenta - određivanje veličine</a:t>
            </a:r>
            <a:endParaRPr b="0" lang="en-GB" sz="1600" spc="-1" strike="noStrike">
              <a:latin typeface="Arial"/>
            </a:endParaRPr>
          </a:p>
          <a:p>
            <a:pPr lvl="1" marL="457200" indent="-22788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400" spc="-1" strike="noStrike">
                <a:solidFill>
                  <a:srgbClr val="ffffff"/>
                </a:solidFill>
                <a:latin typeface="Tw Cen MT"/>
                <a:ea typeface="Tw Cen MT"/>
              </a:rPr>
              <a:t>Elementi korisničkog sučelja  se iscrtaju ispred ili iza drugih objekata u sceni na temelju 3D postavljanja. </a:t>
            </a:r>
            <a:endParaRPr b="0" lang="en-GB" sz="1400" spc="-1" strike="noStrike">
              <a:latin typeface="Arial"/>
            </a:endParaRPr>
          </a:p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Korisno za korisnička sučelja koja su namijenjena da budu dio svijeta. </a:t>
            </a:r>
            <a:endParaRPr b="0" lang="en-GB" sz="1600" spc="-1" strike="noStrike">
              <a:latin typeface="Arial"/>
            </a:endParaRPr>
          </a:p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Poznato kao "diegetičko sučelje" (diegetic interface).</a:t>
            </a:r>
            <a:endParaRPr b="0" lang="en-GB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CustomShape 1"/>
          <p:cNvSpPr/>
          <p:nvPr/>
        </p:nvSpPr>
        <p:spPr>
          <a:xfrm>
            <a:off x="1028160" y="250560"/>
            <a:ext cx="4905720" cy="114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r-HR" sz="3200" spc="-1" strike="noStrike" cap="all">
                <a:solidFill>
                  <a:srgbClr val="ffffff"/>
                </a:solidFill>
                <a:latin typeface="Tw Cen MT"/>
              </a:rPr>
              <a:t>Canvas Scaler</a:t>
            </a:r>
            <a:br/>
            <a:endParaRPr b="0" lang="en-GB" sz="3200" spc="-1" strike="noStrike">
              <a:latin typeface="Arial"/>
            </a:endParaRPr>
          </a:p>
        </p:txBody>
      </p:sp>
      <p:sp>
        <p:nvSpPr>
          <p:cNvPr id="1026" name="CustomShape 2"/>
          <p:cNvSpPr/>
          <p:nvPr/>
        </p:nvSpPr>
        <p:spPr>
          <a:xfrm>
            <a:off x="943560" y="1859760"/>
            <a:ext cx="8255520" cy="29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47000"/>
          </a:bodyPr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Koristi se za kontrolu ukupne ljestvice i gustoće piksela elemenata korisničkog sučelja na platnu. Ovo skaliranje utječe na sve ispod platna, uključujući veličinu fonta i obrube slike.</a:t>
            </a:r>
            <a:endParaRPr b="0" lang="en-GB" sz="20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Constant Pixel Size - Omogućuje da elementi korisničkog sučelja zadrže istu veličinu u pikselima bez obzira na veličinu zaslona.</a:t>
            </a:r>
            <a:endParaRPr b="0" lang="en-GB" sz="20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Scale With Screen Size - Povećava elemente korisničkog sučelja što je veći zaslon.</a:t>
            </a:r>
            <a:endParaRPr b="0" lang="en-GB" sz="20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Constant Physical Size - Elementi korisničkog sučelja zadržavaju istu fizičku veličinu bez obzira na veličinu zaslona i rezoluciju.</a:t>
            </a:r>
            <a:endParaRPr b="0" lang="en-GB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CustomShape 1"/>
          <p:cNvSpPr/>
          <p:nvPr/>
        </p:nvSpPr>
        <p:spPr>
          <a:xfrm>
            <a:off x="2520000" y="180000"/>
            <a:ext cx="490572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w Cen MT"/>
              </a:rPr>
              <a:t>Što je UI?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724" name="CustomShape 2"/>
          <p:cNvSpPr/>
          <p:nvPr/>
        </p:nvSpPr>
        <p:spPr>
          <a:xfrm>
            <a:off x="521640" y="1080000"/>
            <a:ext cx="3618000" cy="428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Interakcija</a:t>
            </a:r>
            <a:endParaRPr b="0" lang="en-GB" sz="199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Osjetila</a:t>
            </a:r>
            <a:endParaRPr b="0" lang="en-GB" sz="199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Input</a:t>
            </a:r>
            <a:endParaRPr b="0" lang="en-GB" sz="199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Output</a:t>
            </a:r>
            <a:endParaRPr b="0" lang="en-GB" sz="1990" spc="-1" strike="noStrike">
              <a:latin typeface="Arial"/>
            </a:endParaRPr>
          </a:p>
        </p:txBody>
      </p:sp>
      <p:pic>
        <p:nvPicPr>
          <p:cNvPr id="725" name="" descr=""/>
          <p:cNvPicPr/>
          <p:nvPr/>
        </p:nvPicPr>
        <p:blipFill>
          <a:blip r:embed="rId1"/>
          <a:stretch/>
        </p:blipFill>
        <p:spPr>
          <a:xfrm>
            <a:off x="2700000" y="1980000"/>
            <a:ext cx="7199640" cy="314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CustomShape 1"/>
          <p:cNvSpPr/>
          <p:nvPr/>
        </p:nvSpPr>
        <p:spPr>
          <a:xfrm>
            <a:off x="1070640" y="119880"/>
            <a:ext cx="77493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90000"/>
              </a:lnSpc>
            </a:pPr>
            <a:r>
              <a:rPr b="0" lang="hr-HR" sz="3200" spc="-1" strike="noStrike" cap="all">
                <a:solidFill>
                  <a:srgbClr val="ffffff"/>
                </a:solidFill>
                <a:latin typeface="Tw Cen MT"/>
                <a:ea typeface="Tw Cen MT"/>
              </a:rPr>
              <a:t>VIZUaLNE KOMPONENTE</a:t>
            </a:r>
            <a:br/>
            <a:endParaRPr b="0" lang="en-GB" sz="3200" spc="-1" strike="noStrike">
              <a:latin typeface="Arial"/>
            </a:endParaRPr>
          </a:p>
        </p:txBody>
      </p:sp>
      <p:sp>
        <p:nvSpPr>
          <p:cNvPr id="1028" name="CustomShape 2"/>
          <p:cNvSpPr/>
          <p:nvPr/>
        </p:nvSpPr>
        <p:spPr>
          <a:xfrm>
            <a:off x="4262760" y="489600"/>
            <a:ext cx="4869720" cy="429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1029" name="CustomShape 3"/>
          <p:cNvSpPr/>
          <p:nvPr/>
        </p:nvSpPr>
        <p:spPr>
          <a:xfrm>
            <a:off x="720000" y="540000"/>
            <a:ext cx="6120000" cy="43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Text - Područje teksta za unos teksta koji će se prikazati.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Image - Može se primijeniti sprite, boja se može postaviti u polju Boja.</a:t>
            </a:r>
            <a:endParaRPr b="0" lang="en-GB" sz="1600" spc="-1" strike="noStrike">
              <a:latin typeface="Arial"/>
            </a:endParaRPr>
          </a:p>
          <a:p>
            <a:pPr marL="45720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Simple - Podjednako skalira cijeli sprite.</a:t>
            </a:r>
            <a:endParaRPr b="0" lang="en-GB" sz="1600" spc="-1" strike="noStrike">
              <a:latin typeface="Arial"/>
            </a:endParaRPr>
          </a:p>
          <a:p>
            <a:pPr lvl="1" marL="457200" indent="-2160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Sliced - Koristi podjelu spriteta 3x3 - veličina ne iskrivljuje kutove, samo je središnji dio rastegnut.</a:t>
            </a:r>
            <a:endParaRPr b="0" lang="en-GB" sz="1600" spc="-1" strike="noStrike">
              <a:latin typeface="Arial"/>
            </a:endParaRPr>
          </a:p>
          <a:p>
            <a:pPr lvl="1" marL="457200" indent="-2160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Tiled - Slično kao Sliced, ponavlja središnji dio umjesto da ga razvlači.</a:t>
            </a:r>
            <a:endParaRPr b="0" lang="en-GB" sz="1600" spc="-1" strike="noStrike">
              <a:latin typeface="Arial"/>
            </a:endParaRPr>
          </a:p>
          <a:p>
            <a:pPr lvl="1" marL="457200" indent="-2160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Filled - Prikazuje sprite na isti način kao i Simple, ispunjava sprite iz ishodišta u definiranom smjeru, metodi i količini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Raw Image - Prikazuje korisniku neinteraktivnu sliku, može prihvatiti bilo koju teksturu, treba je koristiti samo ako je potrebno.</a:t>
            </a:r>
            <a:endParaRPr b="0" lang="en-GB" sz="1600" spc="-1" strike="noStrike">
              <a:latin typeface="Arial"/>
            </a:endParaRPr>
          </a:p>
        </p:txBody>
      </p:sp>
      <p:pic>
        <p:nvPicPr>
          <p:cNvPr id="1030" name="Slika 5" descr=""/>
          <p:cNvPicPr/>
          <p:nvPr/>
        </p:nvPicPr>
        <p:blipFill>
          <a:blip r:embed="rId1"/>
          <a:stretch/>
        </p:blipFill>
        <p:spPr>
          <a:xfrm>
            <a:off x="6981840" y="796320"/>
            <a:ext cx="2031120" cy="2739960"/>
          </a:xfrm>
          <a:prstGeom prst="rect">
            <a:avLst/>
          </a:prstGeom>
          <a:ln w="0">
            <a:noFill/>
          </a:ln>
        </p:spPr>
      </p:pic>
      <p:pic>
        <p:nvPicPr>
          <p:cNvPr id="1031" name="Slika 6" descr=""/>
          <p:cNvPicPr/>
          <p:nvPr/>
        </p:nvPicPr>
        <p:blipFill>
          <a:blip r:embed="rId2"/>
          <a:stretch/>
        </p:blipFill>
        <p:spPr>
          <a:xfrm>
            <a:off x="6964920" y="4059720"/>
            <a:ext cx="2172960" cy="991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CustomShape 1"/>
          <p:cNvSpPr/>
          <p:nvPr/>
        </p:nvSpPr>
        <p:spPr>
          <a:xfrm>
            <a:off x="943560" y="511200"/>
            <a:ext cx="8189280" cy="122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hr-HR" sz="3600" spc="-1" strike="noStrike" cap="all">
                <a:solidFill>
                  <a:srgbClr val="ffffff"/>
                </a:solidFill>
                <a:latin typeface="Tw Cen MT"/>
              </a:rPr>
              <a:t>Interaction Components</a:t>
            </a:r>
            <a:br/>
            <a:endParaRPr b="0" lang="en-GB" sz="3600" spc="-1" strike="noStrike">
              <a:latin typeface="Arial"/>
            </a:endParaRPr>
          </a:p>
        </p:txBody>
      </p:sp>
      <p:sp>
        <p:nvSpPr>
          <p:cNvPr id="1033" name="CustomShape 2"/>
          <p:cNvSpPr/>
          <p:nvPr/>
        </p:nvSpPr>
        <p:spPr>
          <a:xfrm>
            <a:off x="943560" y="1859760"/>
            <a:ext cx="8189280" cy="29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42000"/>
          </a:bodyPr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Button -</a:t>
            </a:r>
            <a:r>
              <a:rPr b="1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OnClick</a:t>
            </a:r>
            <a:r>
              <a:rPr b="0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 UnityEvent </a:t>
            </a:r>
            <a:endParaRPr b="0" lang="en-GB" sz="24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Toggle - </a:t>
            </a:r>
            <a:r>
              <a:rPr b="1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Is On</a:t>
            </a:r>
            <a:r>
              <a:rPr b="0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 checkbox , </a:t>
            </a:r>
            <a:r>
              <a:rPr b="1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OnValueChanged</a:t>
            </a:r>
            <a:r>
              <a:rPr b="0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 UnityEvent</a:t>
            </a:r>
            <a:endParaRPr b="0" lang="en-GB" sz="24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Slider - decimal number </a:t>
            </a:r>
            <a:r>
              <a:rPr b="1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Value</a:t>
            </a:r>
            <a:r>
              <a:rPr b="0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 between 0 and 1, </a:t>
            </a:r>
            <a:r>
              <a:rPr b="1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OnValueChanged</a:t>
            </a:r>
            <a:r>
              <a:rPr b="0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 UnityEvent</a:t>
            </a:r>
            <a:endParaRPr b="0" lang="en-GB" sz="24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Dropdown – A, B, C </a:t>
            </a:r>
            <a:endParaRPr b="0" lang="en-GB" sz="24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  <a:ea typeface="Tw Cen MT"/>
              </a:rPr>
              <a:t>Input Field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br/>
            <a:endParaRPr b="0" lang="en-GB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</p:txBody>
      </p:sp>
      <p:pic>
        <p:nvPicPr>
          <p:cNvPr id="1034" name="Slika 4" descr=""/>
          <p:cNvPicPr/>
          <p:nvPr/>
        </p:nvPicPr>
        <p:blipFill>
          <a:blip r:embed="rId1"/>
          <a:stretch/>
        </p:blipFill>
        <p:spPr>
          <a:xfrm>
            <a:off x="3420000" y="3415680"/>
            <a:ext cx="1596960" cy="364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Picture 2" descr=""/>
          <p:cNvPicPr/>
          <p:nvPr/>
        </p:nvPicPr>
        <p:blipFill>
          <a:blip r:embed="rId2">
            <a:alphaModFix amt="30000"/>
          </a:blip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 w="0">
            <a:noFill/>
          </a:ln>
        </p:spPr>
      </p:pic>
      <p:grpSp>
        <p:nvGrpSpPr>
          <p:cNvPr id="1036" name="Group 1"/>
          <p:cNvGrpSpPr/>
          <p:nvPr/>
        </p:nvGrpSpPr>
        <p:grpSpPr>
          <a:xfrm>
            <a:off x="-11520" y="360"/>
            <a:ext cx="9965160" cy="5669280"/>
            <a:chOff x="-11520" y="360"/>
            <a:chExt cx="9965160" cy="5669280"/>
          </a:xfrm>
        </p:grpSpPr>
        <p:grpSp>
          <p:nvGrpSpPr>
            <p:cNvPr id="1037" name="Group 2"/>
            <p:cNvGrpSpPr/>
            <p:nvPr/>
          </p:nvGrpSpPr>
          <p:grpSpPr>
            <a:xfrm>
              <a:off x="-11520" y="360"/>
              <a:ext cx="1008720" cy="5669280"/>
              <a:chOff x="-11520" y="360"/>
              <a:chExt cx="1008720" cy="5669280"/>
            </a:xfrm>
          </p:grpSpPr>
          <p:sp>
            <p:nvSpPr>
              <p:cNvPr id="1038" name="CustomShape 3"/>
              <p:cNvSpPr/>
              <p:nvPr/>
            </p:nvSpPr>
            <p:spPr>
              <a:xfrm>
                <a:off x="95040" y="4320"/>
                <a:ext cx="19080" cy="1802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9" name="CustomShape 4"/>
              <p:cNvSpPr/>
              <p:nvPr/>
            </p:nvSpPr>
            <p:spPr>
              <a:xfrm>
                <a:off x="28080" y="179964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0" name="CustomShape 5"/>
              <p:cNvSpPr/>
              <p:nvPr/>
            </p:nvSpPr>
            <p:spPr>
              <a:xfrm>
                <a:off x="23760" y="332496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1" name="CustomShape 6"/>
              <p:cNvSpPr/>
              <p:nvPr/>
            </p:nvSpPr>
            <p:spPr>
              <a:xfrm>
                <a:off x="165960" y="432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2" name="CustomShape 7"/>
              <p:cNvSpPr/>
              <p:nvPr/>
            </p:nvSpPr>
            <p:spPr>
              <a:xfrm>
                <a:off x="416520" y="1490040"/>
                <a:ext cx="15660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3" name="CustomShape 8"/>
              <p:cNvSpPr/>
              <p:nvPr/>
            </p:nvSpPr>
            <p:spPr>
              <a:xfrm>
                <a:off x="236520" y="4320"/>
                <a:ext cx="305280" cy="11818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4" name="CustomShape 9"/>
              <p:cNvSpPr/>
              <p:nvPr/>
            </p:nvSpPr>
            <p:spPr>
              <a:xfrm>
                <a:off x="451800" y="36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5" name="CustomShape 10"/>
              <p:cNvSpPr/>
              <p:nvPr/>
            </p:nvSpPr>
            <p:spPr>
              <a:xfrm>
                <a:off x="487080" y="1175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6" name="CustomShape 11"/>
              <p:cNvSpPr/>
              <p:nvPr/>
            </p:nvSpPr>
            <p:spPr>
              <a:xfrm>
                <a:off x="487080" y="747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7" name="CustomShape 12"/>
              <p:cNvSpPr/>
              <p:nvPr/>
            </p:nvSpPr>
            <p:spPr>
              <a:xfrm>
                <a:off x="530640" y="360"/>
                <a:ext cx="34848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8" name="CustomShape 13"/>
              <p:cNvSpPr/>
              <p:nvPr/>
            </p:nvSpPr>
            <p:spPr>
              <a:xfrm>
                <a:off x="844200" y="404640"/>
                <a:ext cx="133200" cy="1213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9" name="CustomShape 14"/>
              <p:cNvSpPr/>
              <p:nvPr/>
            </p:nvSpPr>
            <p:spPr>
              <a:xfrm>
                <a:off x="-3600" y="792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0" name="CustomShape 15"/>
              <p:cNvSpPr/>
              <p:nvPr/>
            </p:nvSpPr>
            <p:spPr>
              <a:xfrm>
                <a:off x="7920" y="1490040"/>
                <a:ext cx="101880" cy="1044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1" name="CustomShape 16"/>
              <p:cNvSpPr/>
              <p:nvPr/>
            </p:nvSpPr>
            <p:spPr>
              <a:xfrm>
                <a:off x="-7560" y="2935080"/>
                <a:ext cx="121680" cy="3970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2" name="CustomShape 17"/>
              <p:cNvSpPr/>
              <p:nvPr/>
            </p:nvSpPr>
            <p:spPr>
              <a:xfrm>
                <a:off x="106560" y="1143360"/>
                <a:ext cx="117360" cy="3931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3" name="CustomShape 18"/>
              <p:cNvSpPr/>
              <p:nvPr/>
            </p:nvSpPr>
            <p:spPr>
              <a:xfrm>
                <a:off x="169560" y="1529280"/>
                <a:ext cx="93960" cy="885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4" name="CustomShape 19"/>
              <p:cNvSpPr/>
              <p:nvPr/>
            </p:nvSpPr>
            <p:spPr>
              <a:xfrm>
                <a:off x="110520" y="3854880"/>
                <a:ext cx="19080" cy="1802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5" name="CustomShape 20"/>
              <p:cNvSpPr/>
              <p:nvPr/>
            </p:nvSpPr>
            <p:spPr>
              <a:xfrm>
                <a:off x="185400" y="4168800"/>
                <a:ext cx="304920" cy="14889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6" name="CustomShape 21"/>
              <p:cNvSpPr/>
              <p:nvPr/>
            </p:nvSpPr>
            <p:spPr>
              <a:xfrm>
                <a:off x="43920" y="3705480"/>
                <a:ext cx="15660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7" name="CustomShape 22"/>
              <p:cNvSpPr/>
              <p:nvPr/>
            </p:nvSpPr>
            <p:spPr>
              <a:xfrm>
                <a:off x="-11520" y="4653000"/>
                <a:ext cx="70200" cy="10047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8" name="CustomShape 23"/>
              <p:cNvSpPr/>
              <p:nvPr/>
            </p:nvSpPr>
            <p:spPr>
              <a:xfrm>
                <a:off x="435960" y="402444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9" name="CustomShape 24"/>
              <p:cNvSpPr/>
              <p:nvPr/>
            </p:nvSpPr>
            <p:spPr>
              <a:xfrm>
                <a:off x="25632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60" name="CustomShape 25"/>
              <p:cNvSpPr/>
              <p:nvPr/>
            </p:nvSpPr>
            <p:spPr>
              <a:xfrm>
                <a:off x="471600" y="4915440"/>
                <a:ext cx="125280" cy="7542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61" name="CustomShape 26"/>
              <p:cNvSpPr/>
              <p:nvPr/>
            </p:nvSpPr>
            <p:spPr>
              <a:xfrm>
                <a:off x="506880" y="433800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62" name="CustomShape 27"/>
              <p:cNvSpPr/>
              <p:nvPr/>
            </p:nvSpPr>
            <p:spPr>
              <a:xfrm>
                <a:off x="506880" y="4766040"/>
                <a:ext cx="156960" cy="1569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63" name="CustomShape 28"/>
              <p:cNvSpPr/>
              <p:nvPr/>
            </p:nvSpPr>
            <p:spPr>
              <a:xfrm>
                <a:off x="554400" y="5234400"/>
                <a:ext cx="34452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64" name="CustomShape 29"/>
              <p:cNvSpPr/>
              <p:nvPr/>
            </p:nvSpPr>
            <p:spPr>
              <a:xfrm>
                <a:off x="867960" y="5144040"/>
                <a:ext cx="129240" cy="1213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065" name="Group 30"/>
            <p:cNvGrpSpPr/>
            <p:nvPr/>
          </p:nvGrpSpPr>
          <p:grpSpPr>
            <a:xfrm>
              <a:off x="9396360" y="360"/>
              <a:ext cx="557280" cy="5661720"/>
              <a:chOff x="9396360" y="360"/>
              <a:chExt cx="557280" cy="5661720"/>
            </a:xfrm>
          </p:grpSpPr>
          <p:sp>
            <p:nvSpPr>
              <p:cNvPr id="1066" name="CustomShape 31"/>
              <p:cNvSpPr/>
              <p:nvPr/>
            </p:nvSpPr>
            <p:spPr>
              <a:xfrm>
                <a:off x="9495000" y="360"/>
                <a:ext cx="34452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67" name="CustomShape 32"/>
              <p:cNvSpPr/>
              <p:nvPr/>
            </p:nvSpPr>
            <p:spPr>
              <a:xfrm>
                <a:off x="9396360" y="392760"/>
                <a:ext cx="129240" cy="1252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68" name="CustomShape 33"/>
              <p:cNvSpPr/>
              <p:nvPr/>
            </p:nvSpPr>
            <p:spPr>
              <a:xfrm>
                <a:off x="9617040" y="1273320"/>
                <a:ext cx="15552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69" name="CustomShape 34"/>
              <p:cNvSpPr/>
              <p:nvPr/>
            </p:nvSpPr>
            <p:spPr>
              <a:xfrm>
                <a:off x="9534240" y="4708440"/>
                <a:ext cx="245880" cy="9536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70" name="CustomShape 35"/>
              <p:cNvSpPr/>
              <p:nvPr/>
            </p:nvSpPr>
            <p:spPr>
              <a:xfrm>
                <a:off x="9734040" y="4590000"/>
                <a:ext cx="12924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71" name="CustomShape 36"/>
              <p:cNvSpPr/>
              <p:nvPr/>
            </p:nvSpPr>
            <p:spPr>
              <a:xfrm>
                <a:off x="9682560" y="4320"/>
                <a:ext cx="25164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72" name="CustomShape 37"/>
              <p:cNvSpPr/>
              <p:nvPr/>
            </p:nvSpPr>
            <p:spPr>
              <a:xfrm>
                <a:off x="9620640" y="4024440"/>
                <a:ext cx="15588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73" name="CustomShape 38"/>
              <p:cNvSpPr/>
              <p:nvPr/>
            </p:nvSpPr>
            <p:spPr>
              <a:xfrm>
                <a:off x="9459360" y="4172760"/>
                <a:ext cx="25380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74" name="CustomShape 39"/>
              <p:cNvSpPr/>
              <p:nvPr/>
            </p:nvSpPr>
            <p:spPr>
              <a:xfrm>
                <a:off x="9796680" y="5305320"/>
                <a:ext cx="156960" cy="1555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75" name="CustomShape 40"/>
              <p:cNvSpPr/>
              <p:nvPr/>
            </p:nvSpPr>
            <p:spPr>
              <a:xfrm>
                <a:off x="9871560" y="5453640"/>
                <a:ext cx="19080" cy="20808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076" name="CustomShape 41"/>
          <p:cNvSpPr/>
          <p:nvPr/>
        </p:nvSpPr>
        <p:spPr>
          <a:xfrm>
            <a:off x="1373760" y="672480"/>
            <a:ext cx="8189280" cy="122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  <a:ea typeface="Tw Cen MT"/>
              </a:rPr>
              <a:t>Button - GUMB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077" name="CustomShape 42"/>
          <p:cNvSpPr/>
          <p:nvPr/>
        </p:nvSpPr>
        <p:spPr>
          <a:xfrm>
            <a:off x="1374120" y="3157920"/>
            <a:ext cx="3893760" cy="29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Reagira na klik korisnika i koristi se za pokretanje ili potvrdu radnje.</a:t>
            </a:r>
            <a:endParaRPr b="0" lang="en-GB" sz="2000" spc="-1" strike="noStrike">
              <a:latin typeface="Arial"/>
            </a:endParaRPr>
          </a:p>
          <a:p>
            <a:pPr marL="216000" indent="-2278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1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OnClick</a:t>
            </a:r>
            <a:r>
              <a:rPr b="0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 UnityEvent 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1078" name="Slika 8" descr=""/>
          <p:cNvPicPr/>
          <p:nvPr/>
        </p:nvPicPr>
        <p:blipFill>
          <a:blip r:embed="rId3"/>
          <a:stretch/>
        </p:blipFill>
        <p:spPr>
          <a:xfrm>
            <a:off x="6325920" y="2034360"/>
            <a:ext cx="2267280" cy="2368080"/>
          </a:xfrm>
          <a:prstGeom prst="rect">
            <a:avLst/>
          </a:prstGeom>
          <a:ln w="0">
            <a:noFill/>
          </a:ln>
        </p:spPr>
      </p:pic>
      <p:pic>
        <p:nvPicPr>
          <p:cNvPr id="1079" name="Slika 53" descr=""/>
          <p:cNvPicPr/>
          <p:nvPr/>
        </p:nvPicPr>
        <p:blipFill>
          <a:blip r:embed="rId4"/>
          <a:stretch/>
        </p:blipFill>
        <p:spPr>
          <a:xfrm>
            <a:off x="2154240" y="2037600"/>
            <a:ext cx="2267280" cy="517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CustomShape 1"/>
          <p:cNvSpPr/>
          <p:nvPr/>
        </p:nvSpPr>
        <p:spPr>
          <a:xfrm>
            <a:off x="943560" y="135000"/>
            <a:ext cx="490572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r-HR" sz="3200" spc="-1" strike="noStrike" cap="all">
                <a:solidFill>
                  <a:srgbClr val="ffffff"/>
                </a:solidFill>
                <a:latin typeface="Tw Cen MT"/>
              </a:rPr>
              <a:t>Toggle - </a:t>
            </a:r>
            <a:r>
              <a:rPr b="0" lang="hr-HR" sz="3200" spc="-1" strike="noStrike" cap="all">
                <a:solidFill>
                  <a:srgbClr val="ffffff"/>
                </a:solidFill>
                <a:latin typeface="Tw Cen MT"/>
                <a:ea typeface="Tw Cen MT"/>
              </a:rPr>
              <a:t>Uključ / isključ</a:t>
            </a:r>
            <a:br/>
            <a:endParaRPr b="0" lang="en-GB" sz="3200" spc="-1" strike="noStrike">
              <a:latin typeface="Arial"/>
            </a:endParaRPr>
          </a:p>
        </p:txBody>
      </p:sp>
      <p:sp>
        <p:nvSpPr>
          <p:cNvPr id="1081" name="CustomShape 2"/>
          <p:cNvSpPr/>
          <p:nvPr/>
        </p:nvSpPr>
        <p:spPr>
          <a:xfrm>
            <a:off x="943560" y="2858400"/>
            <a:ext cx="4398840" cy="29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16000" indent="-2160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 </a:t>
            </a:r>
            <a:r>
              <a:rPr b="0" lang="hr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Potvrdni okvir koji korisniku omogućuje uključivanje ili isključivanje opcije.</a:t>
            </a:r>
            <a:r>
              <a:rPr b="0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 </a:t>
            </a:r>
            <a:endParaRPr b="0" lang="en-GB" sz="20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1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Is On</a:t>
            </a:r>
            <a:r>
              <a:rPr b="0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 checkbox , </a:t>
            </a:r>
            <a:r>
              <a:rPr b="1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OnValueChanged</a:t>
            </a:r>
            <a:r>
              <a:rPr b="0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 UnityEvent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000" spc="-1" strike="noStrike">
              <a:latin typeface="Arial"/>
            </a:endParaRPr>
          </a:p>
        </p:txBody>
      </p:sp>
      <p:pic>
        <p:nvPicPr>
          <p:cNvPr id="1082" name="Slika 10" descr="Slika na kojoj se prikazuje tekst&#10;&#10;Opis je automatski generiran"/>
          <p:cNvPicPr/>
          <p:nvPr/>
        </p:nvPicPr>
        <p:blipFill>
          <a:blip r:embed="rId1"/>
          <a:stretch/>
        </p:blipFill>
        <p:spPr>
          <a:xfrm>
            <a:off x="2092320" y="1799640"/>
            <a:ext cx="2267280" cy="517680"/>
          </a:xfrm>
          <a:prstGeom prst="rect">
            <a:avLst/>
          </a:prstGeom>
          <a:ln w="0">
            <a:noFill/>
          </a:ln>
        </p:spPr>
      </p:pic>
      <p:pic>
        <p:nvPicPr>
          <p:cNvPr id="1083" name="Slika 14" descr=""/>
          <p:cNvPicPr/>
          <p:nvPr/>
        </p:nvPicPr>
        <p:blipFill>
          <a:blip r:embed="rId2"/>
          <a:stretch/>
        </p:blipFill>
        <p:spPr>
          <a:xfrm>
            <a:off x="6064560" y="1551600"/>
            <a:ext cx="2267280" cy="2135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CustomShape 1"/>
          <p:cNvSpPr/>
          <p:nvPr/>
        </p:nvSpPr>
        <p:spPr>
          <a:xfrm>
            <a:off x="943560" y="-2880"/>
            <a:ext cx="490572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r-HR" sz="3200" spc="-1" strike="noStrike" cap="all">
                <a:solidFill>
                  <a:srgbClr val="ffffff"/>
                </a:solidFill>
                <a:latin typeface="Tw Cen MT"/>
              </a:rPr>
              <a:t>Slider - </a:t>
            </a:r>
            <a:r>
              <a:rPr b="0" lang="hr-HR" sz="3200" spc="-1" strike="noStrike" cap="all">
                <a:solidFill>
                  <a:srgbClr val="ffffff"/>
                </a:solidFill>
                <a:latin typeface="Tw Cen MT"/>
                <a:ea typeface="Tw Cen MT"/>
              </a:rPr>
              <a:t>Klizač</a:t>
            </a:r>
            <a:br/>
            <a:endParaRPr b="0" lang="en-GB" sz="3200" spc="-1" strike="noStrike">
              <a:latin typeface="Arial"/>
            </a:endParaRPr>
          </a:p>
        </p:txBody>
      </p:sp>
      <p:sp>
        <p:nvSpPr>
          <p:cNvPr id="1085" name="CustomShape 2"/>
          <p:cNvSpPr/>
          <p:nvPr/>
        </p:nvSpPr>
        <p:spPr>
          <a:xfrm>
            <a:off x="943560" y="1859760"/>
            <a:ext cx="4905720" cy="29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9000"/>
          </a:bodyPr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Omogućuje korisniku odabir numeričke vrijednosti iz unaprijed određenog raspona povlačenjem miša.</a:t>
            </a:r>
            <a:endParaRPr b="0" lang="en-GB" sz="20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Decimalni broj - Vrijednost između 0 i 1</a:t>
            </a:r>
            <a:endParaRPr b="0" lang="en-GB" sz="20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1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OnValueChanged</a:t>
            </a:r>
            <a:r>
              <a:rPr b="0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 UnityEvent</a:t>
            </a:r>
            <a:endParaRPr b="0" lang="en-GB" sz="20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Može se orijentirati okomito odabirom Top To Bottom ili Bottom To Top.</a:t>
            </a:r>
            <a:endParaRPr b="0" lang="en-GB" sz="20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  <a:ea typeface="Tw Cen MT"/>
              </a:rPr>
              <a:t>Npr. Prikaz health-a, jačine svjetla, zvuka, postavljanje udaljenosti, veličine, vremena ili kuta.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</p:txBody>
      </p:sp>
      <p:pic>
        <p:nvPicPr>
          <p:cNvPr id="1086" name="Slika 6" descr=""/>
          <p:cNvPicPr/>
          <p:nvPr/>
        </p:nvPicPr>
        <p:blipFill>
          <a:blip r:embed="rId1"/>
          <a:stretch/>
        </p:blipFill>
        <p:spPr>
          <a:xfrm>
            <a:off x="3905640" y="922320"/>
            <a:ext cx="2267280" cy="517680"/>
          </a:xfrm>
          <a:prstGeom prst="rect">
            <a:avLst/>
          </a:prstGeom>
          <a:ln w="0">
            <a:noFill/>
          </a:ln>
        </p:spPr>
      </p:pic>
      <p:pic>
        <p:nvPicPr>
          <p:cNvPr id="1087" name="Slika 7" descr=""/>
          <p:cNvPicPr/>
          <p:nvPr/>
        </p:nvPicPr>
        <p:blipFill>
          <a:blip r:embed="rId2"/>
          <a:stretch/>
        </p:blipFill>
        <p:spPr>
          <a:xfrm>
            <a:off x="6633720" y="1049400"/>
            <a:ext cx="2204640" cy="3401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CustomShape 1"/>
          <p:cNvSpPr/>
          <p:nvPr/>
        </p:nvSpPr>
        <p:spPr>
          <a:xfrm>
            <a:off x="947880" y="65880"/>
            <a:ext cx="540000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r-HR" sz="3200" spc="-1" strike="noStrike" cap="all">
                <a:solidFill>
                  <a:srgbClr val="ffffff"/>
                </a:solidFill>
                <a:latin typeface="Tw Cen MT"/>
              </a:rPr>
              <a:t>Scrollbar -</a:t>
            </a:r>
            <a:r>
              <a:rPr b="0" lang="hr-HR" sz="3200" spc="-1" strike="noStrike" cap="all">
                <a:solidFill>
                  <a:srgbClr val="ffffff"/>
                </a:solidFill>
                <a:latin typeface="Tw Cen MT"/>
                <a:ea typeface="Tw Cen MT"/>
              </a:rPr>
              <a:t>Traka za pomicanje</a:t>
            </a:r>
            <a:br/>
            <a:endParaRPr b="0" lang="en-GB" sz="3200" spc="-1" strike="noStrike">
              <a:latin typeface="Arial"/>
            </a:endParaRPr>
          </a:p>
        </p:txBody>
      </p:sp>
      <p:pic>
        <p:nvPicPr>
          <p:cNvPr id="1089" name="Slika 5" descr=""/>
          <p:cNvPicPr/>
          <p:nvPr/>
        </p:nvPicPr>
        <p:blipFill>
          <a:blip r:embed="rId1"/>
          <a:stretch/>
        </p:blipFill>
        <p:spPr>
          <a:xfrm>
            <a:off x="2377440" y="4410720"/>
            <a:ext cx="2755440" cy="629280"/>
          </a:xfrm>
          <a:prstGeom prst="rect">
            <a:avLst/>
          </a:prstGeom>
          <a:ln w="0">
            <a:noFill/>
          </a:ln>
        </p:spPr>
      </p:pic>
      <p:sp>
        <p:nvSpPr>
          <p:cNvPr id="1090" name="CustomShape 2"/>
          <p:cNvSpPr/>
          <p:nvPr/>
        </p:nvSpPr>
        <p:spPr>
          <a:xfrm>
            <a:off x="947880" y="1440000"/>
            <a:ext cx="5223600" cy="29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66000"/>
          </a:bodyPr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Omogućuje korisniku pomicanje slike ili drugog prikaza koji je prevelik da bi se u potpunosti vidio.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,Sans-Serif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Decimalni broj - Vrijednost između 0 i 1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,Sans-Serif"/>
              <a:buChar char="•"/>
            </a:pPr>
            <a:r>
              <a:rPr b="1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OnValueChanged</a:t>
            </a: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 UnityEvent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,Sans-Serif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Može se orijentirati okomito odabirom Top To Bottom ili Bottom To Top.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,Sans-Serif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 </a:t>
            </a: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Npr. okomito pomicanje dijela teksta, vodoravno pomicanje vremenske trake, u paru za pomicanje velike slike vodoravno i okomito.</a:t>
            </a:r>
            <a:endParaRPr b="0" lang="en-GB" sz="1600" spc="-1" strike="noStrike">
              <a:latin typeface="Arial"/>
            </a:endParaRPr>
          </a:p>
        </p:txBody>
      </p:sp>
      <p:pic>
        <p:nvPicPr>
          <p:cNvPr id="1091" name="Slika 6" descr=""/>
          <p:cNvPicPr/>
          <p:nvPr/>
        </p:nvPicPr>
        <p:blipFill>
          <a:blip r:embed="rId2"/>
          <a:stretch/>
        </p:blipFill>
        <p:spPr>
          <a:xfrm>
            <a:off x="6433560" y="1252080"/>
            <a:ext cx="2267280" cy="3165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CustomShape 1"/>
          <p:cNvSpPr/>
          <p:nvPr/>
        </p:nvSpPr>
        <p:spPr>
          <a:xfrm>
            <a:off x="1109160" y="350280"/>
            <a:ext cx="6183720" cy="107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r-HR" sz="3200" spc="-1" strike="noStrike" cap="all">
                <a:solidFill>
                  <a:srgbClr val="ffffff"/>
                </a:solidFill>
                <a:latin typeface="Tw Cen MT"/>
              </a:rPr>
              <a:t>Dropdown - </a:t>
            </a:r>
            <a:r>
              <a:rPr b="0" lang="hr-HR" sz="3200" spc="-1" strike="noStrike" cap="all">
                <a:solidFill>
                  <a:srgbClr val="ffffff"/>
                </a:solidFill>
                <a:latin typeface="Tw Cen MT"/>
                <a:ea typeface="Tw Cen MT"/>
              </a:rPr>
              <a:t>Padajući izbornik</a:t>
            </a:r>
            <a:br/>
            <a:endParaRPr b="0" lang="en-GB" sz="3200" spc="-1" strike="noStrike">
              <a:latin typeface="Arial"/>
            </a:endParaRPr>
          </a:p>
        </p:txBody>
      </p:sp>
      <p:pic>
        <p:nvPicPr>
          <p:cNvPr id="1093" name="Slika 5" descr="Slika na kojoj se prikazuje stol&#10;&#10;Opis je automatski generiran"/>
          <p:cNvPicPr/>
          <p:nvPr/>
        </p:nvPicPr>
        <p:blipFill>
          <a:blip r:embed="rId1"/>
          <a:stretch/>
        </p:blipFill>
        <p:spPr>
          <a:xfrm>
            <a:off x="3007440" y="3494520"/>
            <a:ext cx="2755440" cy="1560600"/>
          </a:xfrm>
          <a:prstGeom prst="rect">
            <a:avLst/>
          </a:prstGeom>
          <a:ln w="0">
            <a:noFill/>
          </a:ln>
        </p:spPr>
      </p:pic>
      <p:sp>
        <p:nvSpPr>
          <p:cNvPr id="1094" name="CustomShape 2"/>
          <p:cNvSpPr/>
          <p:nvPr/>
        </p:nvSpPr>
        <p:spPr>
          <a:xfrm>
            <a:off x="1201320" y="1413720"/>
            <a:ext cx="5707440" cy="182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16000" indent="-2160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 </a:t>
            </a: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Odabir jedne od opcija s popisa opcija.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Kontrola prikazuje trenutno odabranu opciju.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Dizajniran za child GameObject koji služi kao predložak za padajući popis koji se prikazuje pri kliku na padajuću kontrolu.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1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OnValueChanged</a:t>
            </a:r>
            <a:r>
              <a:rPr b="0" lang="en-US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 UnityEvent</a:t>
            </a:r>
            <a:endParaRPr b="0" lang="en-GB" sz="1600" spc="-1" strike="noStrike">
              <a:latin typeface="Arial"/>
            </a:endParaRPr>
          </a:p>
        </p:txBody>
      </p:sp>
      <p:pic>
        <p:nvPicPr>
          <p:cNvPr id="1095" name="Slika 7" descr="Slika na kojoj se prikazuje tekst&#10;&#10;Opis je automatski generiran"/>
          <p:cNvPicPr/>
          <p:nvPr/>
        </p:nvPicPr>
        <p:blipFill>
          <a:blip r:embed="rId2"/>
          <a:stretch/>
        </p:blipFill>
        <p:spPr>
          <a:xfrm>
            <a:off x="7669080" y="1164600"/>
            <a:ext cx="1455840" cy="3401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CustomShape 1"/>
          <p:cNvSpPr/>
          <p:nvPr/>
        </p:nvSpPr>
        <p:spPr>
          <a:xfrm>
            <a:off x="947880" y="503640"/>
            <a:ext cx="318744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r-HR" sz="3200" spc="-1" strike="noStrike" cap="all">
                <a:solidFill>
                  <a:srgbClr val="ffffff"/>
                </a:solidFill>
                <a:latin typeface="Tw Cen MT"/>
              </a:rPr>
              <a:t>Input Field - </a:t>
            </a:r>
            <a:r>
              <a:rPr b="0" lang="hr-HR" sz="3200" spc="-1" strike="noStrike" cap="all">
                <a:solidFill>
                  <a:srgbClr val="ffffff"/>
                </a:solidFill>
                <a:latin typeface="Tw Cen MT"/>
                <a:ea typeface="Tw Cen MT"/>
              </a:rPr>
              <a:t>Polje za unos</a:t>
            </a:r>
            <a:br/>
            <a:endParaRPr b="0" lang="en-GB" sz="3200" spc="-1" strike="noStrike">
              <a:latin typeface="Arial"/>
            </a:endParaRPr>
          </a:p>
        </p:txBody>
      </p:sp>
      <p:pic>
        <p:nvPicPr>
          <p:cNvPr id="1097" name="Slika 5" descr=""/>
          <p:cNvPicPr/>
          <p:nvPr/>
        </p:nvPicPr>
        <p:blipFill>
          <a:blip r:embed="rId1"/>
          <a:stretch/>
        </p:blipFill>
        <p:spPr>
          <a:xfrm>
            <a:off x="7243920" y="635760"/>
            <a:ext cx="1888560" cy="4297320"/>
          </a:xfrm>
          <a:prstGeom prst="rect">
            <a:avLst/>
          </a:prstGeom>
          <a:ln w="0">
            <a:noFill/>
          </a:ln>
        </p:spPr>
      </p:pic>
      <p:sp>
        <p:nvSpPr>
          <p:cNvPr id="1098" name="CustomShape 2"/>
          <p:cNvSpPr/>
          <p:nvPr/>
        </p:nvSpPr>
        <p:spPr>
          <a:xfrm>
            <a:off x="1132200" y="2735280"/>
            <a:ext cx="5922720" cy="286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Način uređivanja teksta Text Control.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On Value Change UnityEvent koji se poziva kada se promijeni tekstualni sadržaj polja za unos (tekstualni sadržaj kao string).</a:t>
            </a:r>
            <a:endParaRPr b="0" lang="en-GB" sz="1600" spc="-1" strike="noStrike">
              <a:latin typeface="Arial"/>
            </a:endParaRPr>
          </a:p>
          <a:p>
            <a:pPr marL="285840" indent="-2851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r-HR" sz="1600" spc="-1" strike="noStrike">
                <a:solidFill>
                  <a:srgbClr val="ffffff"/>
                </a:solidFill>
                <a:latin typeface="Tw Cen MT"/>
                <a:ea typeface="Tw Cen MT"/>
              </a:rPr>
              <a:t>End Edit UnityEvent - kada korisnik završi uređivanje tekstualnog sadržaja ili slanjem ili klikom na mjesto koje uklanja fokus iz polja za unos (tekstualni sadržaj kao string).</a:t>
            </a:r>
            <a:endParaRPr b="0" lang="en-GB" sz="1600" spc="-1" strike="noStrike">
              <a:latin typeface="Arial"/>
            </a:endParaRPr>
          </a:p>
        </p:txBody>
      </p:sp>
      <p:pic>
        <p:nvPicPr>
          <p:cNvPr id="1099" name="Slika 6" descr="Slika na kojoj se prikazuje tekst&#10;&#10;Opis je automatski generiran"/>
          <p:cNvPicPr/>
          <p:nvPr/>
        </p:nvPicPr>
        <p:blipFill>
          <a:blip r:embed="rId2"/>
          <a:stretch/>
        </p:blipFill>
        <p:spPr>
          <a:xfrm>
            <a:off x="4466880" y="1853640"/>
            <a:ext cx="2267280" cy="517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CustomShape 1"/>
          <p:cNvSpPr/>
          <p:nvPr/>
        </p:nvSpPr>
        <p:spPr>
          <a:xfrm>
            <a:off x="180000" y="180000"/>
            <a:ext cx="9719640" cy="53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Tw Cen MT"/>
              </a:rPr>
              <a:t>Pitanja?</a:t>
            </a:r>
            <a:endParaRPr b="0" lang="en-GB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Literatura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102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64000"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https://ecampusontario.pressbooks.pub/gamedesigndevelopmenttextbook/chapter/user-interface/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https://www.toptal.com/designers/gui/game-ui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 u="sng">
                <a:solidFill>
                  <a:srgbClr val="b8fa56"/>
                </a:solidFill>
                <a:uFillTx/>
                <a:latin typeface="Arial"/>
                <a:hlinkClick r:id="rId1"/>
              </a:rPr>
              <a:t>https://www.indeed.com/career-advice/career-development/user-interface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 u="sng">
                <a:solidFill>
                  <a:srgbClr val="b8fa56"/>
                </a:solidFill>
                <a:uFillTx/>
                <a:latin typeface="Arial"/>
                <a:hlinkClick r:id="rId2"/>
              </a:rPr>
              <a:t>https://docs.unity3d.com/Manual/index.html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b8fa56"/>
                </a:solidFill>
                <a:latin typeface="Arial"/>
              </a:rPr>
              <a:t>https://www.youtube.com/channel/UCYbK_tjZ2OrIZFBvU6CCMiA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CustomShape 1"/>
          <p:cNvSpPr/>
          <p:nvPr/>
        </p:nvSpPr>
        <p:spPr>
          <a:xfrm>
            <a:off x="2700000" y="84600"/>
            <a:ext cx="490572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w Cen MT"/>
              </a:rPr>
              <a:t>Tipovi UI-a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727" name="CustomShape 2"/>
          <p:cNvSpPr/>
          <p:nvPr/>
        </p:nvSpPr>
        <p:spPr>
          <a:xfrm>
            <a:off x="501120" y="936360"/>
            <a:ext cx="4358520" cy="428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Form Based</a:t>
            </a:r>
            <a:endParaRPr b="0" lang="en-GB" sz="199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Graphical</a:t>
            </a:r>
            <a:endParaRPr b="0" lang="en-GB" sz="199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Menu Driven</a:t>
            </a:r>
            <a:endParaRPr b="0" lang="en-GB" sz="199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Touch</a:t>
            </a:r>
            <a:endParaRPr b="0" lang="en-GB" sz="199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Voice</a:t>
            </a:r>
            <a:endParaRPr b="0" lang="en-GB" sz="1990" spc="-1" strike="noStrike">
              <a:latin typeface="Arial"/>
            </a:endParaRPr>
          </a:p>
        </p:txBody>
      </p:sp>
      <p:pic>
        <p:nvPicPr>
          <p:cNvPr id="728" name="" descr=""/>
          <p:cNvPicPr/>
          <p:nvPr/>
        </p:nvPicPr>
        <p:blipFill>
          <a:blip r:embed="rId1"/>
          <a:stretch/>
        </p:blipFill>
        <p:spPr>
          <a:xfrm>
            <a:off x="5220000" y="1080000"/>
            <a:ext cx="4319640" cy="431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CustomShape 1"/>
          <p:cNvSpPr/>
          <p:nvPr/>
        </p:nvSpPr>
        <p:spPr>
          <a:xfrm>
            <a:off x="3420000" y="84600"/>
            <a:ext cx="490572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w Cen MT"/>
              </a:rPr>
              <a:t>UI u igrama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730" name="CustomShape 2"/>
          <p:cNvSpPr/>
          <p:nvPr/>
        </p:nvSpPr>
        <p:spPr>
          <a:xfrm>
            <a:off x="180000" y="900000"/>
            <a:ext cx="2879640" cy="428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Bef>
                <a:spcPts val="1171"/>
              </a:spcBef>
            </a:pP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Interakcija</a:t>
            </a:r>
            <a:endParaRPr b="0" lang="en-GB" sz="199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71"/>
              </a:spcBef>
            </a:pPr>
            <a:endParaRPr b="0" lang="en-GB" sz="199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Dizajn</a:t>
            </a:r>
            <a:endParaRPr b="0" lang="en-GB" sz="1990" spc="-1" strike="noStrike">
              <a:latin typeface="Arial"/>
            </a:endParaRPr>
          </a:p>
        </p:txBody>
      </p:sp>
      <p:pic>
        <p:nvPicPr>
          <p:cNvPr id="731" name="" descr=""/>
          <p:cNvPicPr/>
          <p:nvPr/>
        </p:nvPicPr>
        <p:blipFill>
          <a:blip r:embed="rId1"/>
          <a:stretch/>
        </p:blipFill>
        <p:spPr>
          <a:xfrm>
            <a:off x="3313080" y="1080000"/>
            <a:ext cx="4066560" cy="2308320"/>
          </a:xfrm>
          <a:prstGeom prst="rect">
            <a:avLst/>
          </a:prstGeom>
          <a:ln w="0">
            <a:noFill/>
          </a:ln>
        </p:spPr>
      </p:pic>
      <p:pic>
        <p:nvPicPr>
          <p:cNvPr id="732" name="" descr=""/>
          <p:cNvPicPr/>
          <p:nvPr/>
        </p:nvPicPr>
        <p:blipFill>
          <a:blip r:embed="rId2"/>
          <a:stretch/>
        </p:blipFill>
        <p:spPr>
          <a:xfrm>
            <a:off x="6300000" y="3503160"/>
            <a:ext cx="3599640" cy="2024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CustomShape 1"/>
          <p:cNvSpPr/>
          <p:nvPr/>
        </p:nvSpPr>
        <p:spPr>
          <a:xfrm>
            <a:off x="3240000" y="84600"/>
            <a:ext cx="490572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w Cen MT"/>
              </a:rPr>
              <a:t>UI u igrama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734" name="CustomShape 2"/>
          <p:cNvSpPr/>
          <p:nvPr/>
        </p:nvSpPr>
        <p:spPr>
          <a:xfrm>
            <a:off x="180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Bef>
                <a:spcPts val="1171"/>
              </a:spcBef>
            </a:pP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Colour Psychology Theory</a:t>
            </a:r>
            <a:endParaRPr b="0" lang="en-GB" sz="199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71"/>
              </a:spcBef>
            </a:pPr>
            <a:endParaRPr b="0" lang="en-GB" sz="199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Vještine</a:t>
            </a:r>
            <a:endParaRPr b="0" lang="en-GB" sz="1990" spc="-1" strike="noStrike">
              <a:latin typeface="Arial"/>
            </a:endParaRPr>
          </a:p>
        </p:txBody>
      </p:sp>
      <p:pic>
        <p:nvPicPr>
          <p:cNvPr id="735" name="" descr=""/>
          <p:cNvPicPr/>
          <p:nvPr/>
        </p:nvPicPr>
        <p:blipFill>
          <a:blip r:embed="rId1"/>
          <a:stretch/>
        </p:blipFill>
        <p:spPr>
          <a:xfrm>
            <a:off x="3680280" y="1980000"/>
            <a:ext cx="6219360" cy="341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CustomShape 1"/>
          <p:cNvSpPr/>
          <p:nvPr/>
        </p:nvSpPr>
        <p:spPr>
          <a:xfrm>
            <a:off x="2880000" y="84600"/>
            <a:ext cx="490572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w Cen MT"/>
              </a:rPr>
              <a:t>UI u igrama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737" name="CustomShape 2"/>
          <p:cNvSpPr/>
          <p:nvPr/>
        </p:nvSpPr>
        <p:spPr>
          <a:xfrm>
            <a:off x="0" y="1620000"/>
            <a:ext cx="3239640" cy="323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 </a:t>
            </a: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Postoji li u game story-u?</a:t>
            </a:r>
            <a:endParaRPr b="0" lang="en-GB" sz="199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71"/>
              </a:spcBef>
            </a:pPr>
            <a:endParaRPr b="0" lang="en-GB" sz="199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Postoji li u game space-u?</a:t>
            </a:r>
            <a:endParaRPr b="0" lang="en-GB" sz="1990" spc="-1" strike="noStrike">
              <a:latin typeface="Arial"/>
            </a:endParaRPr>
          </a:p>
        </p:txBody>
      </p:sp>
      <p:pic>
        <p:nvPicPr>
          <p:cNvPr id="738" name="" descr=""/>
          <p:cNvPicPr/>
          <p:nvPr/>
        </p:nvPicPr>
        <p:blipFill>
          <a:blip r:embed="rId1"/>
          <a:stretch/>
        </p:blipFill>
        <p:spPr>
          <a:xfrm>
            <a:off x="3312000" y="1620000"/>
            <a:ext cx="6626880" cy="3549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CustomShape 1"/>
          <p:cNvSpPr/>
          <p:nvPr/>
        </p:nvSpPr>
        <p:spPr>
          <a:xfrm>
            <a:off x="2833920" y="84600"/>
            <a:ext cx="490572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w Cen MT"/>
              </a:rPr>
              <a:t>UI u igrama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740" name="CustomShape 2"/>
          <p:cNvSpPr/>
          <p:nvPr/>
        </p:nvSpPr>
        <p:spPr>
          <a:xfrm>
            <a:off x="1333080" y="1080000"/>
            <a:ext cx="4426560" cy="32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Non-Diagetic</a:t>
            </a:r>
            <a:endParaRPr b="0" lang="en-GB" sz="1990" spc="-1" strike="noStrike">
              <a:latin typeface="Arial"/>
            </a:endParaRPr>
          </a:p>
        </p:txBody>
      </p:sp>
      <p:pic>
        <p:nvPicPr>
          <p:cNvPr id="741" name="" descr=""/>
          <p:cNvPicPr/>
          <p:nvPr/>
        </p:nvPicPr>
        <p:blipFill>
          <a:blip r:embed="rId1"/>
          <a:stretch/>
        </p:blipFill>
        <p:spPr>
          <a:xfrm>
            <a:off x="5580000" y="720000"/>
            <a:ext cx="2879640" cy="4847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CustomShape 1"/>
          <p:cNvSpPr/>
          <p:nvPr/>
        </p:nvSpPr>
        <p:spPr>
          <a:xfrm>
            <a:off x="2833920" y="84600"/>
            <a:ext cx="490572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w Cen MT"/>
              </a:rPr>
              <a:t>UI u igrama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743" name="CustomShape 2"/>
          <p:cNvSpPr/>
          <p:nvPr/>
        </p:nvSpPr>
        <p:spPr>
          <a:xfrm>
            <a:off x="1980000" y="1080000"/>
            <a:ext cx="4426560" cy="90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Diagetic</a:t>
            </a:r>
            <a:endParaRPr b="0" lang="en-GB" sz="1990" spc="-1" strike="noStrike">
              <a:latin typeface="Arial"/>
            </a:endParaRPr>
          </a:p>
        </p:txBody>
      </p:sp>
      <p:pic>
        <p:nvPicPr>
          <p:cNvPr id="744" name="" descr=""/>
          <p:cNvPicPr/>
          <p:nvPr/>
        </p:nvPicPr>
        <p:blipFill>
          <a:blip r:embed="rId1"/>
          <a:stretch/>
        </p:blipFill>
        <p:spPr>
          <a:xfrm>
            <a:off x="5846040" y="700200"/>
            <a:ext cx="2973960" cy="4879800"/>
          </a:xfrm>
          <a:prstGeom prst="rect">
            <a:avLst/>
          </a:prstGeom>
          <a:ln w="0">
            <a:noFill/>
          </a:ln>
        </p:spPr>
      </p:pic>
      <p:pic>
        <p:nvPicPr>
          <p:cNvPr id="745" name="" descr=""/>
          <p:cNvPicPr/>
          <p:nvPr/>
        </p:nvPicPr>
        <p:blipFill>
          <a:blip r:embed="rId2"/>
          <a:stretch/>
        </p:blipFill>
        <p:spPr>
          <a:xfrm>
            <a:off x="180000" y="2160000"/>
            <a:ext cx="5401800" cy="3037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CustomShape 1"/>
          <p:cNvSpPr/>
          <p:nvPr/>
        </p:nvSpPr>
        <p:spPr>
          <a:xfrm>
            <a:off x="3013920" y="84600"/>
            <a:ext cx="4905720" cy="13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w Cen MT"/>
              </a:rPr>
              <a:t>UI u igrama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747" name="CustomShape 2"/>
          <p:cNvSpPr/>
          <p:nvPr/>
        </p:nvSpPr>
        <p:spPr>
          <a:xfrm>
            <a:off x="1513080" y="1031760"/>
            <a:ext cx="4426560" cy="32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432000" indent="-323640">
              <a:lnSpc>
                <a:spcPct val="100000"/>
              </a:lnSpc>
              <a:spcBef>
                <a:spcPts val="11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Spatial</a:t>
            </a:r>
            <a:endParaRPr b="0" lang="en-GB" sz="1990" spc="-1" strike="noStrike">
              <a:latin typeface="Arial"/>
            </a:endParaRPr>
          </a:p>
        </p:txBody>
      </p:sp>
      <p:pic>
        <p:nvPicPr>
          <p:cNvPr id="748" name="" descr=""/>
          <p:cNvPicPr/>
          <p:nvPr/>
        </p:nvPicPr>
        <p:blipFill>
          <a:blip r:embed="rId1"/>
          <a:stretch/>
        </p:blipFill>
        <p:spPr>
          <a:xfrm>
            <a:off x="5760000" y="732240"/>
            <a:ext cx="2879640" cy="479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39</TotalTime>
  <Application>LibreOffice/7.0.0.3$Windows_X86_64 LibreOffice_project/8061b3e9204bef6b321a21033174034a5e2ea88e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2021-10-07T06:16:18Z</dcterms:created>
  <dc:creator/>
  <dc:description/>
  <dc:language>en-GB</dc:language>
  <cp:lastModifiedBy/>
  <dcterms:modified xsi:type="dcterms:W3CDTF">2021-10-08T07:34:03Z</dcterms:modified>
  <cp:revision>636</cp:revision>
  <dc:subject/>
  <dc:title>PowerPoint prezentacija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Široki zaslon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19</vt:i4>
  </property>
</Properties>
</file>